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1" r:id="rId2"/>
    <p:sldId id="262" r:id="rId3"/>
    <p:sldId id="265" r:id="rId4"/>
    <p:sldId id="266" r:id="rId5"/>
    <p:sldId id="269" r:id="rId6"/>
    <p:sldId id="282" r:id="rId7"/>
    <p:sldId id="283" r:id="rId8"/>
    <p:sldId id="284" r:id="rId9"/>
    <p:sldId id="285" r:id="rId10"/>
    <p:sldId id="286" r:id="rId11"/>
    <p:sldId id="270" r:id="rId12"/>
    <p:sldId id="287" r:id="rId13"/>
    <p:sldId id="288" r:id="rId14"/>
    <p:sldId id="350" r:id="rId15"/>
    <p:sldId id="289" r:id="rId16"/>
    <p:sldId id="336" r:id="rId17"/>
    <p:sldId id="337" r:id="rId18"/>
    <p:sldId id="338" r:id="rId19"/>
    <p:sldId id="290" r:id="rId20"/>
    <p:sldId id="339" r:id="rId21"/>
    <p:sldId id="340" r:id="rId22"/>
    <p:sldId id="341" r:id="rId23"/>
    <p:sldId id="342" r:id="rId24"/>
    <p:sldId id="343" r:id="rId25"/>
    <p:sldId id="291" r:id="rId26"/>
    <p:sldId id="292" r:id="rId27"/>
    <p:sldId id="344" r:id="rId28"/>
    <p:sldId id="345" r:id="rId29"/>
    <p:sldId id="346" r:id="rId30"/>
    <p:sldId id="347" r:id="rId31"/>
    <p:sldId id="293" r:id="rId32"/>
    <p:sldId id="348" r:id="rId33"/>
    <p:sldId id="294" r:id="rId34"/>
    <p:sldId id="349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9" r:id="rId59"/>
    <p:sldId id="320" r:id="rId60"/>
    <p:sldId id="318" r:id="rId61"/>
    <p:sldId id="321" r:id="rId62"/>
    <p:sldId id="322" r:id="rId63"/>
    <p:sldId id="323" r:id="rId64"/>
    <p:sldId id="324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334" r:id="rId75"/>
    <p:sldId id="335" r:id="rId76"/>
    <p:sldId id="280" r:id="rId7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2947"/>
    <a:srgbClr val="5C0808"/>
    <a:srgbClr val="816754"/>
    <a:srgbClr val="301C30"/>
    <a:srgbClr val="502E50"/>
    <a:srgbClr val="261063"/>
    <a:srgbClr val="710B8D"/>
    <a:srgbClr val="2B115B"/>
    <a:srgbClr val="1C1251"/>
    <a:srgbClr val="D739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73" d="100"/>
          <a:sy n="73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8FFD5-FCB7-44F7-973B-F587634D289E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2E85-5A65-4C70-989D-20C60AE13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168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8FFD5-FCB7-44F7-973B-F587634D289E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2E85-5A65-4C70-989D-20C60AE13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467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8FFD5-FCB7-44F7-973B-F587634D289E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2E85-5A65-4C70-989D-20C60AE13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70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8FFD5-FCB7-44F7-973B-F587634D289E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2E85-5A65-4C70-989D-20C60AE13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669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8FFD5-FCB7-44F7-973B-F587634D289E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2E85-5A65-4C70-989D-20C60AE13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956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8FFD5-FCB7-44F7-973B-F587634D289E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2E85-5A65-4C70-989D-20C60AE13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22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8FFD5-FCB7-44F7-973B-F587634D289E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2E85-5A65-4C70-989D-20C60AE13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116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8FFD5-FCB7-44F7-973B-F587634D289E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2E85-5A65-4C70-989D-20C60AE13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23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8FFD5-FCB7-44F7-973B-F587634D289E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2E85-5A65-4C70-989D-20C60AE13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776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8FFD5-FCB7-44F7-973B-F587634D289E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2E85-5A65-4C70-989D-20C60AE13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34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8FFD5-FCB7-44F7-973B-F587634D289E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2E85-5A65-4C70-989D-20C60AE13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990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8FFD5-FCB7-44F7-973B-F587634D289E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12E85-5A65-4C70-989D-20C60AE13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7715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658" y="3712804"/>
            <a:ext cx="3731342" cy="31709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03049" y="1370839"/>
            <a:ext cx="6351282" cy="130188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 prst="slope"/>
            </a:sp3d>
          </a:bodyPr>
          <a:lstStyle/>
          <a:p>
            <a:pPr algn="ctr"/>
            <a:r>
              <a:rPr lang="en-US" sz="36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alibri Light (Headings)"/>
                <a:ea typeface="Adobe Gothic Std B" panose="020B0800000000000000" pitchFamily="34" charset="-128"/>
              </a:rPr>
              <a:t>         </a:t>
            </a:r>
            <a:r>
              <a:rPr lang="en-US" sz="48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alibri Light (Headings)"/>
                <a:ea typeface="Adobe Gothic Std B" panose="020B0800000000000000" pitchFamily="34" charset="-128"/>
              </a:rPr>
              <a:t>Taste Best</a:t>
            </a:r>
          </a:p>
          <a:p>
            <a:pPr algn="ctr"/>
            <a:r>
              <a:rPr lang="en-US" b="1" i="1" cap="all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                                </a:t>
            </a:r>
            <a:r>
              <a:rPr lang="en-US" sz="1600" b="1" cap="all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Pioneering </a:t>
            </a:r>
            <a:r>
              <a:rPr lang="en-US" sz="1600" b="1" cap="all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an eccommerce PLatform </a:t>
            </a:r>
            <a:endParaRPr lang="en-US" sz="1600" b="1" dirty="0">
              <a:solidFill>
                <a:schemeClr val="accent4">
                  <a:lumMod val="60000"/>
                  <a:lumOff val="40000"/>
                </a:schemeClr>
              </a:solidFill>
              <a:latin typeface="Calibri Light (Headings)"/>
              <a:ea typeface="Adobe Gothic Std B" panose="020B0800000000000000" pitchFamily="34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89421" y="4989627"/>
            <a:ext cx="4775239" cy="227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Presented to:</a:t>
            </a:r>
            <a:endParaRPr lang="en-US" sz="3200" b="1" dirty="0">
              <a:solidFill>
                <a:schemeClr val="tx1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en-US" sz="3200" b="1" dirty="0" smtClean="0">
                <a:solidFill>
                  <a:schemeClr val="tx1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Mr. Rohit Raj Pandey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456" y="3020863"/>
            <a:ext cx="489612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Team Members</a:t>
            </a:r>
          </a:p>
          <a:p>
            <a:r>
              <a:rPr lang="en-US" sz="2800" dirty="0" smtClean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*Sabdika Ghimire</a:t>
            </a:r>
          </a:p>
          <a:p>
            <a:r>
              <a:rPr lang="en-US" sz="2800" dirty="0" smtClean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*Yogesh Bhattarai </a:t>
            </a:r>
          </a:p>
          <a:p>
            <a:r>
              <a:rPr lang="en-US" sz="2800" dirty="0" smtClean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*Bidya Joshi</a:t>
            </a:r>
          </a:p>
          <a:p>
            <a:r>
              <a:rPr lang="en-US" sz="2800" dirty="0" smtClean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*Ashish Pandey</a:t>
            </a:r>
            <a:endParaRPr lang="en-US" sz="2800" dirty="0"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en-US" sz="2800" dirty="0" smtClean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*Aditya Shah</a:t>
            </a:r>
            <a:endParaRPr lang="en-US" sz="2800" dirty="0"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en-US" sz="2800" dirty="0" smtClean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*Shivam Shah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63414" y="522544"/>
            <a:ext cx="8530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B8FC"/>
                </a:solidFill>
                <a:latin typeface="Adobe Caslon Pro" panose="0205050205050A020403" pitchFamily="18" charset="0"/>
              </a:rPr>
              <a:t>The British College, Kathmandu</a:t>
            </a:r>
            <a:endParaRPr lang="en-US" sz="4000" dirty="0">
              <a:solidFill>
                <a:srgbClr val="00B8FC"/>
              </a:solidFill>
              <a:latin typeface="Adobe Caslon Pro" panose="0205050205050A020403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220" y="477620"/>
            <a:ext cx="1418195" cy="79773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401701" y="2368636"/>
            <a:ext cx="3656985" cy="227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A Presentation by:</a:t>
            </a:r>
            <a:endParaRPr lang="en-US" sz="3200" b="1" dirty="0">
              <a:solidFill>
                <a:schemeClr val="tx1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en-US" sz="3200" b="1" dirty="0" smtClean="0">
                <a:solidFill>
                  <a:schemeClr val="tx1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      Team 2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2" t="9886" r="8833" b="10937"/>
          <a:stretch/>
        </p:blipFill>
        <p:spPr>
          <a:xfrm>
            <a:off x="4367738" y="3020863"/>
            <a:ext cx="3183457" cy="231120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765" y="1191336"/>
            <a:ext cx="1849312" cy="1616550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275" y="3491213"/>
            <a:ext cx="1233170" cy="102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803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00270" y="291295"/>
            <a:ext cx="4973525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Project Planning Phase</a:t>
            </a:r>
            <a:endParaRPr lang="en-US" sz="4000" dirty="0"/>
          </a:p>
        </p:txBody>
      </p:sp>
      <p:sp>
        <p:nvSpPr>
          <p:cNvPr id="6" name="Round Diagonal Corner Rectangle 5"/>
          <p:cNvSpPr/>
          <p:nvPr/>
        </p:nvSpPr>
        <p:spPr>
          <a:xfrm>
            <a:off x="752949" y="1634543"/>
            <a:ext cx="3262040" cy="631737"/>
          </a:xfrm>
          <a:prstGeom prst="round2DiagRect">
            <a:avLst/>
          </a:prstGeom>
          <a:solidFill>
            <a:schemeClr val="accent4">
              <a:lumMod val="5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875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Belbin’s Analysis</a:t>
            </a:r>
            <a:endParaRPr lang="en-US" sz="3200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1985553" y="2729000"/>
            <a:ext cx="2029435" cy="850224"/>
          </a:xfrm>
          <a:prstGeom prst="round2DiagRect">
            <a:avLst/>
          </a:prstGeom>
          <a:solidFill>
            <a:schemeClr val="accent3">
              <a:lumMod val="5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875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Primary Roles</a:t>
            </a:r>
            <a:endParaRPr lang="en-US" sz="3200" dirty="0"/>
          </a:p>
        </p:txBody>
      </p:sp>
      <p:sp>
        <p:nvSpPr>
          <p:cNvPr id="8" name="Round Diagonal Corner Rectangle 7"/>
          <p:cNvSpPr/>
          <p:nvPr/>
        </p:nvSpPr>
        <p:spPr>
          <a:xfrm>
            <a:off x="1985554" y="5309043"/>
            <a:ext cx="2029434" cy="843563"/>
          </a:xfrm>
          <a:prstGeom prst="round2DiagRect">
            <a:avLst/>
          </a:prstGeom>
          <a:solidFill>
            <a:schemeClr val="accent2">
              <a:lumMod val="5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875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Least Likely Role</a:t>
            </a:r>
            <a:endParaRPr lang="en-US" sz="3200" dirty="0"/>
          </a:p>
        </p:txBody>
      </p:sp>
      <p:sp>
        <p:nvSpPr>
          <p:cNvPr id="9" name="Round Diagonal Corner Rectangle 8"/>
          <p:cNvSpPr/>
          <p:nvPr/>
        </p:nvSpPr>
        <p:spPr>
          <a:xfrm>
            <a:off x="1985554" y="4041944"/>
            <a:ext cx="2029435" cy="804379"/>
          </a:xfrm>
          <a:prstGeom prst="round2DiagRect">
            <a:avLst/>
          </a:prstGeom>
          <a:solidFill>
            <a:srgbClr val="153553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875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Secondary Roles</a:t>
            </a:r>
            <a:endParaRPr lang="en-US" sz="32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85863" y="2266280"/>
            <a:ext cx="0" cy="3598100"/>
          </a:xfrm>
          <a:prstGeom prst="line">
            <a:avLst/>
          </a:prstGeom>
          <a:ln w="130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048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Arrow 10"/>
          <p:cNvSpPr/>
          <p:nvPr/>
        </p:nvSpPr>
        <p:spPr>
          <a:xfrm>
            <a:off x="1251892" y="3088799"/>
            <a:ext cx="641507" cy="2570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52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1251891" y="4406392"/>
            <a:ext cx="641507" cy="2570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52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1250461" y="5646608"/>
            <a:ext cx="641507" cy="2570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52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011" y="1580606"/>
            <a:ext cx="5943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063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69585" y="292518"/>
            <a:ext cx="4908210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Project Planning Phase</a:t>
            </a:r>
            <a:endParaRPr lang="en-US" sz="40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861" y="2082500"/>
            <a:ext cx="4702629" cy="450046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489" y="4167633"/>
            <a:ext cx="3997235" cy="241532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490" y="2075934"/>
            <a:ext cx="3997235" cy="20917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992414" y="1266481"/>
            <a:ext cx="4127863" cy="574766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Belbin’s Team Role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3623832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69585" y="292518"/>
            <a:ext cx="4908210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Project Planning Phase</a:t>
            </a:r>
            <a:endParaRPr lang="en-US" sz="4000" dirty="0"/>
          </a:p>
        </p:txBody>
      </p:sp>
      <p:sp>
        <p:nvSpPr>
          <p:cNvPr id="7" name="Rounded Rectangle 6"/>
          <p:cNvSpPr/>
          <p:nvPr/>
        </p:nvSpPr>
        <p:spPr>
          <a:xfrm>
            <a:off x="8291841" y="3169215"/>
            <a:ext cx="2040686" cy="12194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Skill Audit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906984" y="2388704"/>
            <a:ext cx="1739852" cy="914400"/>
          </a:xfrm>
          <a:prstGeom prst="roundRect">
            <a:avLst/>
          </a:prstGeom>
          <a:solidFill>
            <a:srgbClr val="0D2C5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Skills Required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916839" y="2355415"/>
            <a:ext cx="1800544" cy="914399"/>
          </a:xfrm>
          <a:prstGeom prst="roundRect">
            <a:avLst/>
          </a:prstGeom>
          <a:solidFill>
            <a:srgbClr val="E71D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Training Objective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6906984" y="4225311"/>
            <a:ext cx="1721767" cy="943897"/>
          </a:xfrm>
          <a:prstGeom prst="roundRect">
            <a:avLst/>
          </a:prstGeom>
          <a:solidFill>
            <a:srgbClr val="6B050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Skill Level(0-5)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8350232" y="1684896"/>
            <a:ext cx="1685885" cy="914400"/>
          </a:xfrm>
          <a:prstGeom prst="roundRect">
            <a:avLst/>
          </a:prstGeom>
          <a:solidFill>
            <a:srgbClr val="09814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Training Action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0036117" y="4225311"/>
            <a:ext cx="1797198" cy="914400"/>
          </a:xfrm>
          <a:prstGeom prst="roundRect">
            <a:avLst/>
          </a:prstGeom>
          <a:solidFill>
            <a:srgbClr val="00A67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Time Required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24" y="1463040"/>
            <a:ext cx="6197051" cy="5151368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8503664" y="4958616"/>
            <a:ext cx="1743603" cy="1132799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Training Completion Deadline</a:t>
            </a:r>
          </a:p>
        </p:txBody>
      </p:sp>
    </p:spTree>
    <p:extLst>
      <p:ext uri="{BB962C8B-B14F-4D97-AF65-F5344CB8AC3E}">
        <p14:creationId xmlns:p14="http://schemas.microsoft.com/office/powerpoint/2010/main" val="26915205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E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29062" y="253488"/>
            <a:ext cx="4886325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Project Planning Phase</a:t>
            </a:r>
            <a:endParaRPr lang="en-US" sz="4000" dirty="0"/>
          </a:p>
        </p:txBody>
      </p:sp>
      <p:sp>
        <p:nvSpPr>
          <p:cNvPr id="36" name="Round Diagonal Corner Rectangle 35"/>
          <p:cNvSpPr/>
          <p:nvPr/>
        </p:nvSpPr>
        <p:spPr>
          <a:xfrm>
            <a:off x="7498312" y="3069112"/>
            <a:ext cx="2324956" cy="1601849"/>
          </a:xfrm>
          <a:prstGeom prst="round2DiagRect">
            <a:avLst/>
          </a:prstGeom>
          <a:solidFill>
            <a:schemeClr val="bg1">
              <a:lumMod val="95000"/>
              <a:lumOff val="5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875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Project Management (MS Project</a:t>
            </a:r>
            <a:endParaRPr lang="en-US" sz="2800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595535" y="2476401"/>
            <a:ext cx="2136128" cy="923109"/>
          </a:xfrm>
          <a:prstGeom prst="round2DiagRect">
            <a:avLst/>
          </a:prstGeom>
          <a:solidFill>
            <a:srgbClr val="816754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875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Gantt Chart</a:t>
            </a:r>
            <a:endParaRPr lang="en-US" sz="2800" dirty="0"/>
          </a:p>
        </p:txBody>
      </p:sp>
      <p:sp>
        <p:nvSpPr>
          <p:cNvPr id="17" name="Round Diagonal Corner Rectangle 16"/>
          <p:cNvSpPr/>
          <p:nvPr/>
        </p:nvSpPr>
        <p:spPr>
          <a:xfrm>
            <a:off x="5595535" y="4241485"/>
            <a:ext cx="2136128" cy="931671"/>
          </a:xfrm>
          <a:prstGeom prst="round2DiagRect">
            <a:avLst/>
          </a:prstGeom>
          <a:solidFill>
            <a:schemeClr val="accent6">
              <a:lumMod val="5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875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Network Diagram</a:t>
            </a:r>
            <a:endParaRPr lang="en-US" sz="3200" dirty="0"/>
          </a:p>
        </p:txBody>
      </p:sp>
      <p:sp>
        <p:nvSpPr>
          <p:cNvPr id="18" name="Round Diagonal Corner Rectangle 17"/>
          <p:cNvSpPr/>
          <p:nvPr/>
        </p:nvSpPr>
        <p:spPr>
          <a:xfrm>
            <a:off x="9634440" y="4255853"/>
            <a:ext cx="2136128" cy="923109"/>
          </a:xfrm>
          <a:prstGeom prst="round2DiagRect">
            <a:avLst/>
          </a:prstGeom>
          <a:solidFill>
            <a:srgbClr val="2B797D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875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Project Task</a:t>
            </a:r>
            <a:endParaRPr lang="en-US" sz="3200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9634440" y="2374440"/>
            <a:ext cx="2136128" cy="923109"/>
          </a:xfrm>
          <a:prstGeom prst="round2DiagRect">
            <a:avLst/>
          </a:prstGeom>
          <a:solidFill>
            <a:srgbClr val="002060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875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Resource Sheet</a:t>
            </a:r>
            <a:endParaRPr lang="en-US" sz="3200" dirty="0"/>
          </a:p>
        </p:txBody>
      </p:sp>
      <p:sp>
        <p:nvSpPr>
          <p:cNvPr id="20" name="Round Diagonal Corner Rectangle 19"/>
          <p:cNvSpPr/>
          <p:nvPr/>
        </p:nvSpPr>
        <p:spPr>
          <a:xfrm>
            <a:off x="7614988" y="1603169"/>
            <a:ext cx="2136128" cy="923109"/>
          </a:xfrm>
          <a:prstGeom prst="round2DiagRect">
            <a:avLst/>
          </a:prstGeom>
          <a:solidFill>
            <a:schemeClr val="accent4">
              <a:lumMod val="5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875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Timeline &amp; Calendar</a:t>
            </a:r>
            <a:endParaRPr lang="en-US" sz="3200" dirty="0"/>
          </a:p>
        </p:txBody>
      </p:sp>
      <p:sp>
        <p:nvSpPr>
          <p:cNvPr id="21" name="Round Diagonal Corner Rectangle 20"/>
          <p:cNvSpPr/>
          <p:nvPr/>
        </p:nvSpPr>
        <p:spPr>
          <a:xfrm>
            <a:off x="7614988" y="5040839"/>
            <a:ext cx="2136128" cy="1184602"/>
          </a:xfrm>
          <a:prstGeom prst="round2DiagRect">
            <a:avLst/>
          </a:prstGeom>
          <a:solidFill>
            <a:srgbClr val="7D050E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875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Change Working Time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680164" y="1689680"/>
            <a:ext cx="4124871" cy="707886"/>
          </a:xfrm>
          <a:prstGeom prst="rect">
            <a:avLst/>
          </a:prstGeom>
          <a:solidFill>
            <a:srgbClr val="816754"/>
          </a:solidFill>
          <a:ln w="76200">
            <a:solidFill>
              <a:srgbClr val="816754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Microsoft Project</a:t>
            </a:r>
            <a:endParaRPr lang="en-US" sz="4000" dirty="0"/>
          </a:p>
        </p:txBody>
      </p:sp>
      <p:sp>
        <p:nvSpPr>
          <p:cNvPr id="3" name="Rounded Rectangular Callout 2"/>
          <p:cNvSpPr/>
          <p:nvPr/>
        </p:nvSpPr>
        <p:spPr>
          <a:xfrm>
            <a:off x="485556" y="3059098"/>
            <a:ext cx="4319479" cy="2643150"/>
          </a:xfrm>
          <a:prstGeom prst="wedgeRoundRectCallou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Microsoft Project</a:t>
            </a:r>
            <a:r>
              <a:rPr lang="en-US" sz="2000" dirty="0" smtClean="0"/>
              <a:t> is the world's most popular project management software. The application is designed to assist project team members in developing plans, assigning resources to tasks, tracking progress, managing budgets and analyzing workloads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716062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6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1452" y="337674"/>
            <a:ext cx="3892371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Microsoft Project</a:t>
            </a:r>
            <a:endParaRPr lang="en-US" sz="4000" dirty="0"/>
          </a:p>
        </p:txBody>
      </p:sp>
      <p:sp>
        <p:nvSpPr>
          <p:cNvPr id="13" name="TextBox 12"/>
          <p:cNvSpPr txBox="1"/>
          <p:nvPr/>
        </p:nvSpPr>
        <p:spPr>
          <a:xfrm>
            <a:off x="8741540" y="1796432"/>
            <a:ext cx="2996753" cy="707886"/>
          </a:xfrm>
          <a:prstGeom prst="rect">
            <a:avLst/>
          </a:prstGeom>
          <a:solidFill>
            <a:srgbClr val="816754"/>
          </a:solidFill>
          <a:ln w="76200">
            <a:solidFill>
              <a:srgbClr val="816754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Gantt Chart </a:t>
            </a:r>
            <a:r>
              <a:rPr lang="en-US" sz="4000" dirty="0"/>
              <a:t>1</a:t>
            </a:r>
            <a:endParaRPr lang="en-US" sz="4000" dirty="0"/>
          </a:p>
        </p:txBody>
      </p:sp>
      <p:sp>
        <p:nvSpPr>
          <p:cNvPr id="4" name="Oval Callout 3"/>
          <p:cNvSpPr/>
          <p:nvPr/>
        </p:nvSpPr>
        <p:spPr>
          <a:xfrm>
            <a:off x="8614317" y="2957689"/>
            <a:ext cx="3251200" cy="3160889"/>
          </a:xfrm>
          <a:prstGeom prst="wedgeEllipseCallout">
            <a:avLst/>
          </a:prstGeom>
          <a:solidFill>
            <a:srgbClr val="1638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 Gantt chart,  is a type of bar chart that illustrates a project schedule. This chart lists the tasks to be performed on the vertical axis, and time intervals on the horizontal axis.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89" y="1796432"/>
            <a:ext cx="7800622" cy="462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2360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1452" y="337674"/>
            <a:ext cx="3892371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Microsoft Project</a:t>
            </a:r>
            <a:endParaRPr lang="en-US" sz="4000" dirty="0"/>
          </a:p>
        </p:txBody>
      </p:sp>
      <p:sp>
        <p:nvSpPr>
          <p:cNvPr id="13" name="TextBox 12"/>
          <p:cNvSpPr txBox="1"/>
          <p:nvPr/>
        </p:nvSpPr>
        <p:spPr>
          <a:xfrm>
            <a:off x="8614318" y="1500926"/>
            <a:ext cx="2996753" cy="707886"/>
          </a:xfrm>
          <a:prstGeom prst="rect">
            <a:avLst/>
          </a:prstGeom>
          <a:solidFill>
            <a:srgbClr val="816754"/>
          </a:solidFill>
          <a:ln w="76200">
            <a:solidFill>
              <a:srgbClr val="816754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Gantt Chart </a:t>
            </a:r>
            <a:r>
              <a:rPr lang="en-US" sz="4000" dirty="0" smtClean="0"/>
              <a:t>2</a:t>
            </a:r>
            <a:endParaRPr lang="en-US" sz="4000" dirty="0"/>
          </a:p>
        </p:txBody>
      </p:sp>
      <p:sp>
        <p:nvSpPr>
          <p:cNvPr id="4" name="Oval Callout 3"/>
          <p:cNvSpPr/>
          <p:nvPr/>
        </p:nvSpPr>
        <p:spPr>
          <a:xfrm>
            <a:off x="8614318" y="2528711"/>
            <a:ext cx="3251200" cy="3160889"/>
          </a:xfrm>
          <a:prstGeom prst="wedgeEllipseCallout">
            <a:avLst/>
          </a:prstGeom>
          <a:solidFill>
            <a:srgbClr val="1638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 Gantt chart,  is a type of bar chart that illustrates a project schedule. This chart lists the tasks to be performed on the vertical axis, and time intervals on the horizontal axis.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18" b="4759"/>
          <a:stretch/>
        </p:blipFill>
        <p:spPr>
          <a:xfrm>
            <a:off x="365066" y="1500926"/>
            <a:ext cx="7638757" cy="491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626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1452" y="337674"/>
            <a:ext cx="3892371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Microsoft Project</a:t>
            </a:r>
            <a:endParaRPr lang="en-US" sz="4000" dirty="0"/>
          </a:p>
        </p:txBody>
      </p:sp>
      <p:sp>
        <p:nvSpPr>
          <p:cNvPr id="13" name="TextBox 12"/>
          <p:cNvSpPr txBox="1"/>
          <p:nvPr/>
        </p:nvSpPr>
        <p:spPr>
          <a:xfrm>
            <a:off x="8614318" y="1500926"/>
            <a:ext cx="2996753" cy="707886"/>
          </a:xfrm>
          <a:prstGeom prst="rect">
            <a:avLst/>
          </a:prstGeom>
          <a:solidFill>
            <a:srgbClr val="816754"/>
          </a:solidFill>
          <a:ln w="76200">
            <a:solidFill>
              <a:srgbClr val="816754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Gantt Chart </a:t>
            </a:r>
            <a:r>
              <a:rPr lang="en-US" sz="4000" dirty="0" smtClean="0"/>
              <a:t>3</a:t>
            </a:r>
            <a:endParaRPr lang="en-US" sz="4000" dirty="0"/>
          </a:p>
        </p:txBody>
      </p:sp>
      <p:sp>
        <p:nvSpPr>
          <p:cNvPr id="4" name="Oval Callout 3"/>
          <p:cNvSpPr/>
          <p:nvPr/>
        </p:nvSpPr>
        <p:spPr>
          <a:xfrm>
            <a:off x="8614318" y="2528711"/>
            <a:ext cx="3251200" cy="3160889"/>
          </a:xfrm>
          <a:prstGeom prst="wedgeEllipseCallout">
            <a:avLst/>
          </a:prstGeom>
          <a:solidFill>
            <a:srgbClr val="1638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 Gantt chart,  is a type of bar chart that illustrates a project schedule. This chart lists the tasks to be performed on the vertical axis, and time intervals on the horizontal axis.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" t="17244" b="4143"/>
          <a:stretch/>
        </p:blipFill>
        <p:spPr>
          <a:xfrm>
            <a:off x="267287" y="1294229"/>
            <a:ext cx="7736536" cy="510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3159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1452" y="337674"/>
            <a:ext cx="3892371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Microsoft Project</a:t>
            </a:r>
            <a:endParaRPr lang="en-US" sz="4000" dirty="0"/>
          </a:p>
        </p:txBody>
      </p:sp>
      <p:sp>
        <p:nvSpPr>
          <p:cNvPr id="13" name="TextBox 12"/>
          <p:cNvSpPr txBox="1"/>
          <p:nvPr/>
        </p:nvSpPr>
        <p:spPr>
          <a:xfrm>
            <a:off x="8614318" y="1500926"/>
            <a:ext cx="2996753" cy="707886"/>
          </a:xfrm>
          <a:prstGeom prst="rect">
            <a:avLst/>
          </a:prstGeom>
          <a:solidFill>
            <a:srgbClr val="816754"/>
          </a:solidFill>
          <a:ln w="76200">
            <a:solidFill>
              <a:srgbClr val="816754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Gantt Chart </a:t>
            </a:r>
            <a:r>
              <a:rPr lang="en-US" sz="4000" dirty="0" smtClean="0"/>
              <a:t>4</a:t>
            </a:r>
            <a:endParaRPr lang="en-US" sz="4000" dirty="0"/>
          </a:p>
        </p:txBody>
      </p:sp>
      <p:sp>
        <p:nvSpPr>
          <p:cNvPr id="4" name="Oval Callout 3"/>
          <p:cNvSpPr/>
          <p:nvPr/>
        </p:nvSpPr>
        <p:spPr>
          <a:xfrm>
            <a:off x="8614318" y="2528711"/>
            <a:ext cx="3251200" cy="3160889"/>
          </a:xfrm>
          <a:prstGeom prst="wedgeEllipseCallout">
            <a:avLst/>
          </a:prstGeom>
          <a:solidFill>
            <a:srgbClr val="1638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 Gantt chart,  is a type of bar chart that illustrates a project schedule. This chart lists the tasks to be performed on the vertical axis, and time intervals on the horizontal axis.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36" b="3828"/>
          <a:stretch/>
        </p:blipFill>
        <p:spPr>
          <a:xfrm>
            <a:off x="563186" y="1402452"/>
            <a:ext cx="7582007" cy="495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988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1452" y="337674"/>
            <a:ext cx="3892371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Microsoft Project</a:t>
            </a:r>
            <a:endParaRPr lang="en-US" sz="4000" dirty="0"/>
          </a:p>
        </p:txBody>
      </p:sp>
      <p:sp>
        <p:nvSpPr>
          <p:cNvPr id="13" name="TextBox 12"/>
          <p:cNvSpPr txBox="1"/>
          <p:nvPr/>
        </p:nvSpPr>
        <p:spPr>
          <a:xfrm>
            <a:off x="8614318" y="1500926"/>
            <a:ext cx="2996753" cy="707886"/>
          </a:xfrm>
          <a:prstGeom prst="rect">
            <a:avLst/>
          </a:prstGeom>
          <a:solidFill>
            <a:srgbClr val="816754"/>
          </a:solidFill>
          <a:ln w="76200">
            <a:solidFill>
              <a:srgbClr val="816754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Gantt Chart </a:t>
            </a:r>
            <a:r>
              <a:rPr lang="en-US" sz="4000" dirty="0" smtClean="0"/>
              <a:t>5</a:t>
            </a:r>
            <a:endParaRPr lang="en-US" sz="4000" dirty="0"/>
          </a:p>
        </p:txBody>
      </p:sp>
      <p:sp>
        <p:nvSpPr>
          <p:cNvPr id="4" name="Oval Callout 3"/>
          <p:cNvSpPr/>
          <p:nvPr/>
        </p:nvSpPr>
        <p:spPr>
          <a:xfrm>
            <a:off x="8614318" y="2528711"/>
            <a:ext cx="3251200" cy="3160889"/>
          </a:xfrm>
          <a:prstGeom prst="wedgeEllipseCallout">
            <a:avLst/>
          </a:prstGeom>
          <a:solidFill>
            <a:srgbClr val="1638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 Gantt chart,  is a type of bar chart that illustrates a project schedule. This chart lists the tasks to be performed on the vertical axis, and time intervals on the horizontal axis.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93" y="1500926"/>
            <a:ext cx="7849772" cy="482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0538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1452" y="337674"/>
            <a:ext cx="3892371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Microsoft Project</a:t>
            </a:r>
            <a:endParaRPr lang="en-US" sz="4000" dirty="0"/>
          </a:p>
        </p:txBody>
      </p:sp>
      <p:sp>
        <p:nvSpPr>
          <p:cNvPr id="13" name="TextBox 12"/>
          <p:cNvSpPr txBox="1"/>
          <p:nvPr/>
        </p:nvSpPr>
        <p:spPr>
          <a:xfrm>
            <a:off x="8259847" y="1392702"/>
            <a:ext cx="3410138" cy="584775"/>
          </a:xfrm>
          <a:prstGeom prst="rect">
            <a:avLst/>
          </a:prstGeom>
          <a:solidFill>
            <a:srgbClr val="816754"/>
          </a:solidFill>
          <a:ln w="76200">
            <a:solidFill>
              <a:srgbClr val="816754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Network Diagram 1</a:t>
            </a:r>
            <a:endParaRPr lang="en-US" sz="3200" dirty="0"/>
          </a:p>
        </p:txBody>
      </p:sp>
      <p:sp>
        <p:nvSpPr>
          <p:cNvPr id="4" name="Oval Callout 3"/>
          <p:cNvSpPr/>
          <p:nvPr/>
        </p:nvSpPr>
        <p:spPr>
          <a:xfrm>
            <a:off x="8353776" y="2348090"/>
            <a:ext cx="3535213" cy="2923822"/>
          </a:xfrm>
          <a:prstGeom prst="wedgeEllipseCallo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network diagram is a graphical representation of all the tasks, responsibilities and work-flow for a project. It often looks like a chart with a series of boxes and </a:t>
            </a:r>
            <a:r>
              <a:rPr lang="en-US" dirty="0" smtClean="0"/>
              <a:t>arrows.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6" b="4713"/>
          <a:stretch/>
        </p:blipFill>
        <p:spPr>
          <a:xfrm>
            <a:off x="436098" y="1392702"/>
            <a:ext cx="7413674" cy="507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643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TextBox 5"/>
          <p:cNvSpPr txBox="1"/>
          <p:nvPr/>
        </p:nvSpPr>
        <p:spPr>
          <a:xfrm>
            <a:off x="2933206" y="570016"/>
            <a:ext cx="6483927" cy="584775"/>
          </a:xfrm>
          <a:prstGeom prst="rect">
            <a:avLst/>
          </a:prstGeom>
          <a:ln>
            <a:solidFill>
              <a:schemeClr val="tx1"/>
            </a:solidFill>
          </a:ln>
          <a:effectLst>
            <a:reflection blurRad="6350" stA="5100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Introduction to Website (Taste Best)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309564" y="1531374"/>
            <a:ext cx="6914196" cy="483209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This </a:t>
            </a:r>
            <a:r>
              <a:rPr lang="en-US" sz="2800" dirty="0" smtClean="0"/>
              <a:t>website </a:t>
            </a:r>
            <a:r>
              <a:rPr lang="en-GB" sz="2800" dirty="0" smtClean="0"/>
              <a:t>is an </a:t>
            </a:r>
            <a:r>
              <a:rPr lang="en-GB" sz="2800" dirty="0"/>
              <a:t>e-commerce website for the customers and traders of </a:t>
            </a:r>
            <a:r>
              <a:rPr lang="en-GB" sz="2800" dirty="0" smtClean="0"/>
              <a:t>Cleckhuddersfax. This </a:t>
            </a:r>
            <a:r>
              <a:rPr lang="en-GB" sz="2800" dirty="0"/>
              <a:t>system lend a helping hand to local people who are unable to purchase goods locally during the regular opening hours. </a:t>
            </a:r>
            <a:r>
              <a:rPr lang="en-US" sz="2800" dirty="0" smtClean="0"/>
              <a:t> The website </a:t>
            </a:r>
            <a:r>
              <a:rPr lang="en-US" sz="2800" dirty="0"/>
              <a:t>works with </a:t>
            </a:r>
            <a:r>
              <a:rPr lang="en-US" sz="2800" dirty="0" smtClean="0"/>
              <a:t>PHP programming, oracle apex, UI/UX design, JQuery and so </a:t>
            </a:r>
            <a:r>
              <a:rPr lang="en-US" sz="2800" dirty="0"/>
              <a:t>on. </a:t>
            </a:r>
            <a:r>
              <a:rPr lang="en-US" sz="2800" dirty="0" smtClean="0"/>
              <a:t>Trader and Management Interface </a:t>
            </a:r>
            <a:r>
              <a:rPr lang="en-US" sz="2800" dirty="0"/>
              <a:t>is also embedded in this </a:t>
            </a:r>
            <a:r>
              <a:rPr lang="en-US" sz="2800" dirty="0" smtClean="0"/>
              <a:t>ecommerce website and is strictly responsive. </a:t>
            </a:r>
            <a:r>
              <a:rPr lang="en-GB" sz="2800" dirty="0" smtClean="0"/>
              <a:t>Customers </a:t>
            </a:r>
            <a:r>
              <a:rPr lang="en-GB" sz="2800" dirty="0"/>
              <a:t>can save their time with the utilization of timeslot. 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2" t="1506" r="23924" b="4517"/>
          <a:stretch/>
        </p:blipFill>
        <p:spPr>
          <a:xfrm>
            <a:off x="8421329" y="1489587"/>
            <a:ext cx="3156155" cy="387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919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1452" y="337674"/>
            <a:ext cx="3892371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Microsoft Project</a:t>
            </a:r>
            <a:endParaRPr lang="en-US" sz="4000" dirty="0"/>
          </a:p>
        </p:txBody>
      </p:sp>
      <p:sp>
        <p:nvSpPr>
          <p:cNvPr id="13" name="TextBox 12"/>
          <p:cNvSpPr txBox="1"/>
          <p:nvPr/>
        </p:nvSpPr>
        <p:spPr>
          <a:xfrm>
            <a:off x="8259847" y="1897135"/>
            <a:ext cx="3410138" cy="584775"/>
          </a:xfrm>
          <a:prstGeom prst="rect">
            <a:avLst/>
          </a:prstGeom>
          <a:solidFill>
            <a:srgbClr val="816754"/>
          </a:solidFill>
          <a:ln w="76200">
            <a:solidFill>
              <a:srgbClr val="816754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Network Diagram 2</a:t>
            </a:r>
            <a:endParaRPr lang="en-US" sz="3200" dirty="0"/>
          </a:p>
        </p:txBody>
      </p:sp>
      <p:sp>
        <p:nvSpPr>
          <p:cNvPr id="4" name="Oval Callout 3"/>
          <p:cNvSpPr/>
          <p:nvPr/>
        </p:nvSpPr>
        <p:spPr>
          <a:xfrm>
            <a:off x="8500532" y="2856090"/>
            <a:ext cx="3535213" cy="2923822"/>
          </a:xfrm>
          <a:prstGeom prst="wedgeEllipseCallo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network diagram is a graphical representation of all the tasks, responsibilities and work-flow for a project. It often looks like a chart with a series of boxes and </a:t>
            </a:r>
            <a:r>
              <a:rPr lang="en-US" dirty="0" smtClean="0"/>
              <a:t>arrows.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3" y="1589649"/>
            <a:ext cx="7051178" cy="485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997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1452" y="337674"/>
            <a:ext cx="3892371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Microsoft Project</a:t>
            </a:r>
            <a:endParaRPr lang="en-US" sz="4000" dirty="0"/>
          </a:p>
        </p:txBody>
      </p:sp>
      <p:sp>
        <p:nvSpPr>
          <p:cNvPr id="13" name="TextBox 12"/>
          <p:cNvSpPr txBox="1"/>
          <p:nvPr/>
        </p:nvSpPr>
        <p:spPr>
          <a:xfrm>
            <a:off x="8293713" y="1519311"/>
            <a:ext cx="3410138" cy="584775"/>
          </a:xfrm>
          <a:prstGeom prst="rect">
            <a:avLst/>
          </a:prstGeom>
          <a:solidFill>
            <a:srgbClr val="816754"/>
          </a:solidFill>
          <a:ln w="76200">
            <a:solidFill>
              <a:srgbClr val="816754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Network Diagram 3</a:t>
            </a:r>
            <a:endParaRPr lang="en-US" sz="3200" dirty="0"/>
          </a:p>
        </p:txBody>
      </p:sp>
      <p:sp>
        <p:nvSpPr>
          <p:cNvPr id="4" name="Oval Callout 3"/>
          <p:cNvSpPr/>
          <p:nvPr/>
        </p:nvSpPr>
        <p:spPr>
          <a:xfrm>
            <a:off x="8293713" y="2561448"/>
            <a:ext cx="3535213" cy="2923822"/>
          </a:xfrm>
          <a:prstGeom prst="wedgeEllipseCallo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network diagram is a graphical representation of all the tasks, responsibilities and work-flow for a project. It often looks like a chart with a series of boxes and </a:t>
            </a:r>
            <a:r>
              <a:rPr lang="en-US" dirty="0" smtClean="0"/>
              <a:t>arrows.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69" y="1519311"/>
            <a:ext cx="7511454" cy="500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127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1452" y="337674"/>
            <a:ext cx="3892371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Microsoft Project</a:t>
            </a:r>
            <a:endParaRPr lang="en-US" sz="4000" dirty="0"/>
          </a:p>
        </p:txBody>
      </p:sp>
      <p:sp>
        <p:nvSpPr>
          <p:cNvPr id="13" name="TextBox 12"/>
          <p:cNvSpPr txBox="1"/>
          <p:nvPr/>
        </p:nvSpPr>
        <p:spPr>
          <a:xfrm>
            <a:off x="8316291" y="1575582"/>
            <a:ext cx="3410138" cy="584775"/>
          </a:xfrm>
          <a:prstGeom prst="rect">
            <a:avLst/>
          </a:prstGeom>
          <a:solidFill>
            <a:srgbClr val="816754"/>
          </a:solidFill>
          <a:ln w="76200">
            <a:solidFill>
              <a:srgbClr val="816754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Network Diagram 4</a:t>
            </a:r>
            <a:endParaRPr lang="en-US" sz="3200" dirty="0"/>
          </a:p>
        </p:txBody>
      </p:sp>
      <p:sp>
        <p:nvSpPr>
          <p:cNvPr id="4" name="Oval Callout 3"/>
          <p:cNvSpPr/>
          <p:nvPr/>
        </p:nvSpPr>
        <p:spPr>
          <a:xfrm>
            <a:off x="8410221" y="2512212"/>
            <a:ext cx="3535213" cy="2923822"/>
          </a:xfrm>
          <a:prstGeom prst="wedgeEllipseCallo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network diagram is a graphical representation of all the tasks, responsibilities and work-flow for a project. It often looks like a chart with a series of boxes and </a:t>
            </a:r>
            <a:r>
              <a:rPr lang="en-US" dirty="0" smtClean="0"/>
              <a:t>arrows.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25" y="1575582"/>
            <a:ext cx="7666198" cy="479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8979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1452" y="337674"/>
            <a:ext cx="3892371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Microsoft Project</a:t>
            </a:r>
            <a:endParaRPr lang="en-US" sz="4000" dirty="0"/>
          </a:p>
        </p:txBody>
      </p:sp>
      <p:sp>
        <p:nvSpPr>
          <p:cNvPr id="13" name="TextBox 12"/>
          <p:cNvSpPr txBox="1"/>
          <p:nvPr/>
        </p:nvSpPr>
        <p:spPr>
          <a:xfrm>
            <a:off x="8271136" y="1659989"/>
            <a:ext cx="3410138" cy="584775"/>
          </a:xfrm>
          <a:prstGeom prst="rect">
            <a:avLst/>
          </a:prstGeom>
          <a:solidFill>
            <a:srgbClr val="816754"/>
          </a:solidFill>
          <a:ln w="76200">
            <a:solidFill>
              <a:srgbClr val="816754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Network Diagram 5</a:t>
            </a:r>
            <a:endParaRPr lang="en-US" sz="3200" dirty="0"/>
          </a:p>
        </p:txBody>
      </p:sp>
      <p:sp>
        <p:nvSpPr>
          <p:cNvPr id="4" name="Oval Callout 3"/>
          <p:cNvSpPr/>
          <p:nvPr/>
        </p:nvSpPr>
        <p:spPr>
          <a:xfrm>
            <a:off x="8271136" y="2698046"/>
            <a:ext cx="3535213" cy="2923822"/>
          </a:xfrm>
          <a:prstGeom prst="wedgeEllipseCallo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network diagram is a graphical representation of all the tasks, responsibilities and work-flow for a project. It often looks like a chart with a series of boxes and </a:t>
            </a:r>
            <a:r>
              <a:rPr lang="en-US" dirty="0" smtClean="0"/>
              <a:t>arrows.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60" y="1659989"/>
            <a:ext cx="7455183" cy="48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3487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1452" y="337674"/>
            <a:ext cx="3892371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Microsoft Project</a:t>
            </a:r>
            <a:endParaRPr lang="en-US" sz="4000" dirty="0"/>
          </a:p>
        </p:txBody>
      </p:sp>
      <p:sp>
        <p:nvSpPr>
          <p:cNvPr id="13" name="TextBox 12"/>
          <p:cNvSpPr txBox="1"/>
          <p:nvPr/>
        </p:nvSpPr>
        <p:spPr>
          <a:xfrm>
            <a:off x="8259847" y="1645920"/>
            <a:ext cx="3410138" cy="584775"/>
          </a:xfrm>
          <a:prstGeom prst="rect">
            <a:avLst/>
          </a:prstGeom>
          <a:solidFill>
            <a:srgbClr val="816754"/>
          </a:solidFill>
          <a:ln w="76200">
            <a:solidFill>
              <a:srgbClr val="816754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Network Diagram 6</a:t>
            </a:r>
            <a:endParaRPr lang="en-US" sz="3200" dirty="0"/>
          </a:p>
        </p:txBody>
      </p:sp>
      <p:sp>
        <p:nvSpPr>
          <p:cNvPr id="4" name="Oval Callout 3"/>
          <p:cNvSpPr/>
          <p:nvPr/>
        </p:nvSpPr>
        <p:spPr>
          <a:xfrm>
            <a:off x="8342488" y="2698046"/>
            <a:ext cx="3535213" cy="2923822"/>
          </a:xfrm>
          <a:prstGeom prst="wedgeEllipseCallo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network diagram is a graphical representation of all the tasks, responsibilities and work-flow for a project. It often looks like a chart with a series of boxes and </a:t>
            </a:r>
            <a:r>
              <a:rPr lang="en-US" dirty="0" smtClean="0"/>
              <a:t>arrows.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31" y="1645920"/>
            <a:ext cx="7343335" cy="479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995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1452" y="337674"/>
            <a:ext cx="3892371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Microsoft Project</a:t>
            </a:r>
            <a:endParaRPr lang="en-US" sz="4000" dirty="0"/>
          </a:p>
        </p:txBody>
      </p:sp>
      <p:sp>
        <p:nvSpPr>
          <p:cNvPr id="13" name="TextBox 12"/>
          <p:cNvSpPr txBox="1"/>
          <p:nvPr/>
        </p:nvSpPr>
        <p:spPr>
          <a:xfrm>
            <a:off x="9444496" y="1505243"/>
            <a:ext cx="1647282" cy="584775"/>
          </a:xfrm>
          <a:prstGeom prst="rect">
            <a:avLst/>
          </a:prstGeom>
          <a:solidFill>
            <a:srgbClr val="816754"/>
          </a:solidFill>
          <a:ln w="76200">
            <a:solidFill>
              <a:srgbClr val="816754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Timeline</a:t>
            </a:r>
            <a:endParaRPr lang="en-US" sz="3200" dirty="0"/>
          </a:p>
        </p:txBody>
      </p:sp>
      <p:sp>
        <p:nvSpPr>
          <p:cNvPr id="4" name="Oval Callout 3"/>
          <p:cNvSpPr/>
          <p:nvPr/>
        </p:nvSpPr>
        <p:spPr>
          <a:xfrm>
            <a:off x="8500530" y="2554415"/>
            <a:ext cx="3535213" cy="2923822"/>
          </a:xfrm>
          <a:prstGeom prst="wedgeEllipseCallout">
            <a:avLst/>
          </a:prstGeom>
          <a:solidFill>
            <a:srgbClr val="472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 </a:t>
            </a:r>
            <a:r>
              <a:rPr lang="en-US" b="1" dirty="0"/>
              <a:t>timeline can</a:t>
            </a:r>
            <a:r>
              <a:rPr lang="en-US" dirty="0"/>
              <a:t> really help </a:t>
            </a:r>
            <a:r>
              <a:rPr lang="en-US" b="1" dirty="0"/>
              <a:t>you</a:t>
            </a:r>
            <a:r>
              <a:rPr lang="en-US" dirty="0"/>
              <a:t> out when </a:t>
            </a:r>
            <a:r>
              <a:rPr lang="en-US" b="1" dirty="0"/>
              <a:t>you</a:t>
            </a:r>
            <a:r>
              <a:rPr lang="en-US" dirty="0"/>
              <a:t> need to report “big picture” </a:t>
            </a:r>
            <a:r>
              <a:rPr lang="en-US" b="1" dirty="0"/>
              <a:t>project</a:t>
            </a:r>
            <a:r>
              <a:rPr lang="en-US" dirty="0"/>
              <a:t> information. It's a professional-looking snapshot of key tasks and milestones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02" y="1505243"/>
            <a:ext cx="7525521" cy="502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39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1452" y="337674"/>
            <a:ext cx="3892371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Microsoft Project</a:t>
            </a:r>
            <a:endParaRPr lang="en-US" sz="4000" dirty="0"/>
          </a:p>
        </p:txBody>
      </p:sp>
      <p:sp>
        <p:nvSpPr>
          <p:cNvPr id="13" name="TextBox 12"/>
          <p:cNvSpPr txBox="1"/>
          <p:nvPr/>
        </p:nvSpPr>
        <p:spPr>
          <a:xfrm>
            <a:off x="9249116" y="1612264"/>
            <a:ext cx="2038041" cy="584775"/>
          </a:xfrm>
          <a:prstGeom prst="rect">
            <a:avLst/>
          </a:prstGeom>
          <a:solidFill>
            <a:srgbClr val="816754"/>
          </a:solidFill>
          <a:ln w="76200">
            <a:solidFill>
              <a:srgbClr val="816754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Calendar 1</a:t>
            </a:r>
            <a:endParaRPr lang="en-US" sz="3200" dirty="0"/>
          </a:p>
        </p:txBody>
      </p:sp>
      <p:sp>
        <p:nvSpPr>
          <p:cNvPr id="4" name="Oval Callout 3"/>
          <p:cNvSpPr/>
          <p:nvPr/>
        </p:nvSpPr>
        <p:spPr>
          <a:xfrm>
            <a:off x="8421507" y="2788357"/>
            <a:ext cx="3535213" cy="2923822"/>
          </a:xfrm>
          <a:prstGeom prst="wedgeEllipse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 </a:t>
            </a:r>
            <a:r>
              <a:rPr lang="en-US" b="1" dirty="0"/>
              <a:t>project calendar</a:t>
            </a:r>
            <a:r>
              <a:rPr lang="en-US" dirty="0"/>
              <a:t> defines the working and nonworking days and times for tasks</a:t>
            </a:r>
            <a:r>
              <a:rPr lang="en-US" dirty="0" smtClean="0"/>
              <a:t>.</a:t>
            </a:r>
            <a:r>
              <a:rPr lang="en-US" b="1" dirty="0"/>
              <a:t> Project</a:t>
            </a:r>
            <a:r>
              <a:rPr lang="en-US" dirty="0"/>
              <a:t> uses this </a:t>
            </a:r>
            <a:r>
              <a:rPr lang="en-US" b="1" dirty="0"/>
              <a:t>calendar</a:t>
            </a:r>
            <a:r>
              <a:rPr lang="en-US" dirty="0"/>
              <a:t> to </a:t>
            </a:r>
            <a:r>
              <a:rPr lang="en-US" b="1" dirty="0"/>
              <a:t>schedule</a:t>
            </a:r>
            <a:r>
              <a:rPr lang="en-US" dirty="0"/>
              <a:t> tasks that </a:t>
            </a:r>
            <a:r>
              <a:rPr lang="en-US" b="1" dirty="0"/>
              <a:t>do</a:t>
            </a:r>
            <a:r>
              <a:rPr lang="en-US" dirty="0"/>
              <a:t> not have resources assigned or that have a task type of fixed </a:t>
            </a:r>
            <a:r>
              <a:rPr lang="en-US" dirty="0" smtClean="0"/>
              <a:t>duration.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67" y="1603718"/>
            <a:ext cx="7440637" cy="500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069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1452" y="337674"/>
            <a:ext cx="3892371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Microsoft Project</a:t>
            </a:r>
            <a:endParaRPr lang="en-US" sz="4000" dirty="0"/>
          </a:p>
        </p:txBody>
      </p:sp>
      <p:sp>
        <p:nvSpPr>
          <p:cNvPr id="13" name="TextBox 12"/>
          <p:cNvSpPr txBox="1"/>
          <p:nvPr/>
        </p:nvSpPr>
        <p:spPr>
          <a:xfrm>
            <a:off x="9249116" y="1448973"/>
            <a:ext cx="2038041" cy="584775"/>
          </a:xfrm>
          <a:prstGeom prst="rect">
            <a:avLst/>
          </a:prstGeom>
          <a:solidFill>
            <a:srgbClr val="816754"/>
          </a:solidFill>
          <a:ln w="76200">
            <a:solidFill>
              <a:srgbClr val="816754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Calendar 2</a:t>
            </a:r>
            <a:endParaRPr lang="en-US" sz="3200" dirty="0"/>
          </a:p>
        </p:txBody>
      </p:sp>
      <p:sp>
        <p:nvSpPr>
          <p:cNvPr id="4" name="Oval Callout 3"/>
          <p:cNvSpPr/>
          <p:nvPr/>
        </p:nvSpPr>
        <p:spPr>
          <a:xfrm>
            <a:off x="8500529" y="2582551"/>
            <a:ext cx="3535213" cy="2923822"/>
          </a:xfrm>
          <a:prstGeom prst="wedgeEllipse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 </a:t>
            </a:r>
            <a:r>
              <a:rPr lang="en-US" b="1" dirty="0"/>
              <a:t>project calendar</a:t>
            </a:r>
            <a:r>
              <a:rPr lang="en-US" dirty="0"/>
              <a:t> defines the working and nonworking days and times for tasks</a:t>
            </a:r>
            <a:r>
              <a:rPr lang="en-US" dirty="0" smtClean="0"/>
              <a:t>.</a:t>
            </a:r>
            <a:r>
              <a:rPr lang="en-US" b="1" dirty="0"/>
              <a:t> Project</a:t>
            </a:r>
            <a:r>
              <a:rPr lang="en-US" dirty="0"/>
              <a:t> uses this </a:t>
            </a:r>
            <a:r>
              <a:rPr lang="en-US" b="1" dirty="0"/>
              <a:t>calendar</a:t>
            </a:r>
            <a:r>
              <a:rPr lang="en-US" dirty="0"/>
              <a:t> to </a:t>
            </a:r>
            <a:r>
              <a:rPr lang="en-US" b="1" dirty="0"/>
              <a:t>schedule</a:t>
            </a:r>
            <a:r>
              <a:rPr lang="en-US" dirty="0"/>
              <a:t> tasks that </a:t>
            </a:r>
            <a:r>
              <a:rPr lang="en-US" b="1" dirty="0"/>
              <a:t>do</a:t>
            </a:r>
            <a:r>
              <a:rPr lang="en-US" dirty="0"/>
              <a:t> not have resources assigned or that have a task type of fixed </a:t>
            </a:r>
            <a:r>
              <a:rPr lang="en-US" dirty="0" smtClean="0"/>
              <a:t>duration.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31" y="1448973"/>
            <a:ext cx="7722470" cy="519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8119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1452" y="337674"/>
            <a:ext cx="3892371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Microsoft Project</a:t>
            </a:r>
            <a:endParaRPr lang="en-US" sz="4000" dirty="0"/>
          </a:p>
        </p:txBody>
      </p:sp>
      <p:sp>
        <p:nvSpPr>
          <p:cNvPr id="13" name="TextBox 12"/>
          <p:cNvSpPr txBox="1"/>
          <p:nvPr/>
        </p:nvSpPr>
        <p:spPr>
          <a:xfrm>
            <a:off x="9117638" y="1603718"/>
            <a:ext cx="2038041" cy="584775"/>
          </a:xfrm>
          <a:prstGeom prst="rect">
            <a:avLst/>
          </a:prstGeom>
          <a:solidFill>
            <a:srgbClr val="816754"/>
          </a:solidFill>
          <a:ln w="76200">
            <a:solidFill>
              <a:srgbClr val="816754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Calendar 3</a:t>
            </a:r>
            <a:endParaRPr lang="en-US" sz="3200" dirty="0"/>
          </a:p>
        </p:txBody>
      </p:sp>
      <p:sp>
        <p:nvSpPr>
          <p:cNvPr id="4" name="Oval Callout 3"/>
          <p:cNvSpPr/>
          <p:nvPr/>
        </p:nvSpPr>
        <p:spPr>
          <a:xfrm>
            <a:off x="8455375" y="2810934"/>
            <a:ext cx="3535213" cy="2923822"/>
          </a:xfrm>
          <a:prstGeom prst="wedgeEllipse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 </a:t>
            </a:r>
            <a:r>
              <a:rPr lang="en-US" b="1" dirty="0"/>
              <a:t>project calendar</a:t>
            </a:r>
            <a:r>
              <a:rPr lang="en-US" dirty="0"/>
              <a:t> defines the working and nonworking days and times for tasks</a:t>
            </a:r>
            <a:r>
              <a:rPr lang="en-US" dirty="0" smtClean="0"/>
              <a:t>.</a:t>
            </a:r>
            <a:r>
              <a:rPr lang="en-US" b="1" dirty="0"/>
              <a:t> Project</a:t>
            </a:r>
            <a:r>
              <a:rPr lang="en-US" dirty="0"/>
              <a:t> uses this </a:t>
            </a:r>
            <a:r>
              <a:rPr lang="en-US" b="1" dirty="0"/>
              <a:t>calendar</a:t>
            </a:r>
            <a:r>
              <a:rPr lang="en-US" dirty="0"/>
              <a:t> to </a:t>
            </a:r>
            <a:r>
              <a:rPr lang="en-US" b="1" dirty="0"/>
              <a:t>schedule</a:t>
            </a:r>
            <a:r>
              <a:rPr lang="en-US" dirty="0"/>
              <a:t> tasks that </a:t>
            </a:r>
            <a:r>
              <a:rPr lang="en-US" b="1" dirty="0"/>
              <a:t>do</a:t>
            </a:r>
            <a:r>
              <a:rPr lang="en-US" dirty="0"/>
              <a:t> not have resources assigned or that have a task type of fixed </a:t>
            </a:r>
            <a:r>
              <a:rPr lang="en-US" dirty="0" smtClean="0"/>
              <a:t>duration.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66" y="1603718"/>
            <a:ext cx="7695027" cy="496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1185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1452" y="337674"/>
            <a:ext cx="3892371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Microsoft Project</a:t>
            </a:r>
            <a:endParaRPr lang="en-US" sz="4000" dirty="0"/>
          </a:p>
        </p:txBody>
      </p:sp>
      <p:sp>
        <p:nvSpPr>
          <p:cNvPr id="13" name="TextBox 12"/>
          <p:cNvSpPr txBox="1"/>
          <p:nvPr/>
        </p:nvSpPr>
        <p:spPr>
          <a:xfrm>
            <a:off x="9249116" y="1569132"/>
            <a:ext cx="2038041" cy="584775"/>
          </a:xfrm>
          <a:prstGeom prst="rect">
            <a:avLst/>
          </a:prstGeom>
          <a:solidFill>
            <a:srgbClr val="816754"/>
          </a:solidFill>
          <a:ln w="76200">
            <a:solidFill>
              <a:srgbClr val="816754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Calendar 4</a:t>
            </a:r>
            <a:endParaRPr lang="en-US" sz="3200" dirty="0"/>
          </a:p>
        </p:txBody>
      </p:sp>
      <p:sp>
        <p:nvSpPr>
          <p:cNvPr id="4" name="Oval Callout 3"/>
          <p:cNvSpPr/>
          <p:nvPr/>
        </p:nvSpPr>
        <p:spPr>
          <a:xfrm>
            <a:off x="8500529" y="2593392"/>
            <a:ext cx="3535213" cy="2923822"/>
          </a:xfrm>
          <a:prstGeom prst="wedgeEllipse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 </a:t>
            </a:r>
            <a:r>
              <a:rPr lang="en-US" b="1" dirty="0"/>
              <a:t>project calendar</a:t>
            </a:r>
            <a:r>
              <a:rPr lang="en-US" dirty="0"/>
              <a:t> defines the working and nonworking days and times for tasks</a:t>
            </a:r>
            <a:r>
              <a:rPr lang="en-US" dirty="0" smtClean="0"/>
              <a:t>.</a:t>
            </a:r>
            <a:r>
              <a:rPr lang="en-US" b="1" dirty="0"/>
              <a:t> Project</a:t>
            </a:r>
            <a:r>
              <a:rPr lang="en-US" dirty="0"/>
              <a:t> uses this </a:t>
            </a:r>
            <a:r>
              <a:rPr lang="en-US" b="1" dirty="0"/>
              <a:t>calendar</a:t>
            </a:r>
            <a:r>
              <a:rPr lang="en-US" dirty="0"/>
              <a:t> to </a:t>
            </a:r>
            <a:r>
              <a:rPr lang="en-US" b="1" dirty="0"/>
              <a:t>schedule</a:t>
            </a:r>
            <a:r>
              <a:rPr lang="en-US" dirty="0"/>
              <a:t> tasks that </a:t>
            </a:r>
            <a:r>
              <a:rPr lang="en-US" b="1" dirty="0"/>
              <a:t>do</a:t>
            </a:r>
            <a:r>
              <a:rPr lang="en-US" dirty="0"/>
              <a:t> not have resources assigned or that have a task type of fixed </a:t>
            </a:r>
            <a:r>
              <a:rPr lang="en-US" dirty="0" smtClean="0"/>
              <a:t>duration.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5" y="1569132"/>
            <a:ext cx="7835705" cy="497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12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94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433484" y="2595716"/>
            <a:ext cx="3082413" cy="265471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Phases of Project Management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57200" y="2315497"/>
            <a:ext cx="2438401" cy="914400"/>
          </a:xfrm>
          <a:prstGeom prst="roundRect">
            <a:avLst/>
          </a:prstGeom>
          <a:solidFill>
            <a:srgbClr val="0D2C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Project Initiation Phase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053781" y="2315497"/>
            <a:ext cx="2438399" cy="914399"/>
          </a:xfrm>
          <a:prstGeom prst="roundRect">
            <a:avLst/>
          </a:prstGeom>
          <a:solidFill>
            <a:srgbClr val="E71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Monitoring and Controlling Phase</a:t>
            </a:r>
            <a:endParaRPr lang="en-US" sz="2400" dirty="0"/>
          </a:p>
        </p:txBody>
      </p:sp>
      <p:sp>
        <p:nvSpPr>
          <p:cNvPr id="15" name="Rounded Rectangle 14"/>
          <p:cNvSpPr/>
          <p:nvPr/>
        </p:nvSpPr>
        <p:spPr>
          <a:xfrm>
            <a:off x="639096" y="4793226"/>
            <a:ext cx="2438400" cy="943897"/>
          </a:xfrm>
          <a:prstGeom prst="roundRect">
            <a:avLst/>
          </a:prstGeom>
          <a:solidFill>
            <a:srgbClr val="6B05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Project Planning Phase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757946" y="1681316"/>
            <a:ext cx="2438401" cy="914400"/>
          </a:xfrm>
          <a:prstGeom prst="roundRect">
            <a:avLst/>
          </a:prstGeom>
          <a:solidFill>
            <a:srgbClr val="0981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Project Execution Phase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4838733" y="4822723"/>
            <a:ext cx="2438401" cy="914400"/>
          </a:xfrm>
          <a:prstGeom prst="roundRect">
            <a:avLst/>
          </a:prstGeom>
          <a:solidFill>
            <a:srgbClr val="00A6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Project Closeout Phase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924031" y="278565"/>
            <a:ext cx="8408689" cy="76944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400" dirty="0" smtClean="0">
                <a:solidFill>
                  <a:schemeClr val="bg1"/>
                </a:solidFill>
              </a:rPr>
              <a:t>Five Phases of Project Management 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6643" y="1750876"/>
            <a:ext cx="3949134" cy="29580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699404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2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1452" y="337674"/>
            <a:ext cx="3892371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Microsoft Project</a:t>
            </a:r>
            <a:endParaRPr lang="en-US" sz="4000" dirty="0"/>
          </a:p>
        </p:txBody>
      </p:sp>
      <p:sp>
        <p:nvSpPr>
          <p:cNvPr id="13" name="TextBox 12"/>
          <p:cNvSpPr txBox="1"/>
          <p:nvPr/>
        </p:nvSpPr>
        <p:spPr>
          <a:xfrm>
            <a:off x="9140215" y="1626331"/>
            <a:ext cx="2038041" cy="584775"/>
          </a:xfrm>
          <a:prstGeom prst="rect">
            <a:avLst/>
          </a:prstGeom>
          <a:solidFill>
            <a:srgbClr val="816754"/>
          </a:solidFill>
          <a:ln w="76200">
            <a:solidFill>
              <a:srgbClr val="816754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Calendar 5</a:t>
            </a:r>
            <a:endParaRPr lang="en-US" sz="3200" dirty="0"/>
          </a:p>
        </p:txBody>
      </p:sp>
      <p:sp>
        <p:nvSpPr>
          <p:cNvPr id="4" name="Oval Callout 3"/>
          <p:cNvSpPr/>
          <p:nvPr/>
        </p:nvSpPr>
        <p:spPr>
          <a:xfrm>
            <a:off x="8500531" y="2810934"/>
            <a:ext cx="3535213" cy="2923822"/>
          </a:xfrm>
          <a:prstGeom prst="wedgeEllipse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 </a:t>
            </a:r>
            <a:r>
              <a:rPr lang="en-US" b="1" dirty="0"/>
              <a:t>project calendar</a:t>
            </a:r>
            <a:r>
              <a:rPr lang="en-US" dirty="0"/>
              <a:t> defines the working and nonworking days and times for tasks</a:t>
            </a:r>
            <a:r>
              <a:rPr lang="en-US" dirty="0" smtClean="0"/>
              <a:t>.</a:t>
            </a:r>
            <a:r>
              <a:rPr lang="en-US" b="1" dirty="0"/>
              <a:t> Project</a:t>
            </a:r>
            <a:r>
              <a:rPr lang="en-US" dirty="0"/>
              <a:t> uses this </a:t>
            </a:r>
            <a:r>
              <a:rPr lang="en-US" b="1" dirty="0"/>
              <a:t>calendar</a:t>
            </a:r>
            <a:r>
              <a:rPr lang="en-US" dirty="0"/>
              <a:t> to </a:t>
            </a:r>
            <a:r>
              <a:rPr lang="en-US" b="1" dirty="0"/>
              <a:t>schedule</a:t>
            </a:r>
            <a:r>
              <a:rPr lang="en-US" dirty="0"/>
              <a:t> tasks that </a:t>
            </a:r>
            <a:r>
              <a:rPr lang="en-US" b="1" dirty="0"/>
              <a:t>do</a:t>
            </a:r>
            <a:r>
              <a:rPr lang="en-US" dirty="0"/>
              <a:t> not have resources assigned or that have a task type of fixed </a:t>
            </a:r>
            <a:r>
              <a:rPr lang="en-US" dirty="0" smtClean="0"/>
              <a:t>duration.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92" y="1617785"/>
            <a:ext cx="7821637" cy="499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112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1452" y="337674"/>
            <a:ext cx="3892371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Microsoft Project</a:t>
            </a:r>
            <a:endParaRPr lang="en-US" sz="4000" dirty="0"/>
          </a:p>
        </p:txBody>
      </p:sp>
      <p:sp>
        <p:nvSpPr>
          <p:cNvPr id="13" name="TextBox 12"/>
          <p:cNvSpPr txBox="1"/>
          <p:nvPr/>
        </p:nvSpPr>
        <p:spPr>
          <a:xfrm>
            <a:off x="8500531" y="1527685"/>
            <a:ext cx="3142254" cy="584775"/>
          </a:xfrm>
          <a:prstGeom prst="rect">
            <a:avLst/>
          </a:prstGeom>
          <a:solidFill>
            <a:srgbClr val="816754"/>
          </a:solidFill>
          <a:ln w="76200">
            <a:solidFill>
              <a:srgbClr val="816754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Resource Sheet 1</a:t>
            </a:r>
            <a:endParaRPr lang="en-US" sz="3200" dirty="0"/>
          </a:p>
        </p:txBody>
      </p:sp>
      <p:sp>
        <p:nvSpPr>
          <p:cNvPr id="4" name="Oval Callout 3"/>
          <p:cNvSpPr/>
          <p:nvPr/>
        </p:nvSpPr>
        <p:spPr>
          <a:xfrm>
            <a:off x="8500531" y="2810934"/>
            <a:ext cx="3535213" cy="2923822"/>
          </a:xfrm>
          <a:prstGeom prst="wedgeEllipseCallout">
            <a:avLst/>
          </a:prstGeom>
          <a:solidFill>
            <a:srgbClr val="1638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 </a:t>
            </a:r>
            <a:r>
              <a:rPr lang="en-US" b="1" dirty="0"/>
              <a:t>Resource Sheet</a:t>
            </a:r>
            <a:r>
              <a:rPr lang="en-US" dirty="0"/>
              <a:t> is a view within </a:t>
            </a:r>
            <a:r>
              <a:rPr lang="en-US" b="1" dirty="0"/>
              <a:t>Project</a:t>
            </a:r>
            <a:r>
              <a:rPr lang="en-US" dirty="0"/>
              <a:t> that allows the user to view, create, and edit </a:t>
            </a:r>
            <a:r>
              <a:rPr lang="en-US" b="1" dirty="0"/>
              <a:t>resources</a:t>
            </a:r>
            <a:r>
              <a:rPr lang="en-US" dirty="0"/>
              <a:t> and </a:t>
            </a:r>
            <a:r>
              <a:rPr lang="en-US" b="1" dirty="0"/>
              <a:t>resource</a:t>
            </a:r>
            <a:r>
              <a:rPr lang="en-US" dirty="0"/>
              <a:t> information. </a:t>
            </a:r>
            <a:r>
              <a:rPr lang="en-US" dirty="0" smtClean="0"/>
              <a:t>...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56" y="1519312"/>
            <a:ext cx="7807570" cy="492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423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1452" y="337674"/>
            <a:ext cx="3892371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Microsoft Project</a:t>
            </a:r>
            <a:endParaRPr lang="en-US" sz="4000" dirty="0"/>
          </a:p>
        </p:txBody>
      </p:sp>
      <p:sp>
        <p:nvSpPr>
          <p:cNvPr id="13" name="TextBox 12"/>
          <p:cNvSpPr txBox="1"/>
          <p:nvPr/>
        </p:nvSpPr>
        <p:spPr>
          <a:xfrm>
            <a:off x="8500531" y="1589649"/>
            <a:ext cx="3142254" cy="584775"/>
          </a:xfrm>
          <a:prstGeom prst="rect">
            <a:avLst/>
          </a:prstGeom>
          <a:solidFill>
            <a:srgbClr val="816754"/>
          </a:solidFill>
          <a:ln w="76200">
            <a:solidFill>
              <a:srgbClr val="816754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Resource Sheet 2</a:t>
            </a:r>
            <a:endParaRPr lang="en-US" sz="3200" dirty="0"/>
          </a:p>
        </p:txBody>
      </p:sp>
      <p:sp>
        <p:nvSpPr>
          <p:cNvPr id="4" name="Oval Callout 3"/>
          <p:cNvSpPr/>
          <p:nvPr/>
        </p:nvSpPr>
        <p:spPr>
          <a:xfrm>
            <a:off x="8500531" y="2810934"/>
            <a:ext cx="3535213" cy="2923822"/>
          </a:xfrm>
          <a:prstGeom prst="wedgeEllipseCallout">
            <a:avLst/>
          </a:prstGeom>
          <a:solidFill>
            <a:srgbClr val="1638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 </a:t>
            </a:r>
            <a:r>
              <a:rPr lang="en-US" b="1" dirty="0"/>
              <a:t>Resource Sheet</a:t>
            </a:r>
            <a:r>
              <a:rPr lang="en-US" dirty="0"/>
              <a:t> is a view within </a:t>
            </a:r>
            <a:r>
              <a:rPr lang="en-US" b="1" dirty="0"/>
              <a:t>Project</a:t>
            </a:r>
            <a:r>
              <a:rPr lang="en-US" dirty="0"/>
              <a:t> that allows the user to view, create, and edit </a:t>
            </a:r>
            <a:r>
              <a:rPr lang="en-US" b="1" dirty="0"/>
              <a:t>resources</a:t>
            </a:r>
            <a:r>
              <a:rPr lang="en-US" dirty="0"/>
              <a:t> and </a:t>
            </a:r>
            <a:r>
              <a:rPr lang="en-US" b="1" dirty="0"/>
              <a:t>resource</a:t>
            </a:r>
            <a:r>
              <a:rPr lang="en-US" dirty="0"/>
              <a:t> information. </a:t>
            </a:r>
            <a:r>
              <a:rPr lang="en-US" dirty="0" smtClean="0"/>
              <a:t>...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31" y="1589649"/>
            <a:ext cx="7695027" cy="502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009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1452" y="337674"/>
            <a:ext cx="3892371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Microsoft Project</a:t>
            </a:r>
            <a:endParaRPr lang="en-US" sz="4000" dirty="0"/>
          </a:p>
        </p:txBody>
      </p:sp>
      <p:sp>
        <p:nvSpPr>
          <p:cNvPr id="13" name="TextBox 12"/>
          <p:cNvSpPr txBox="1"/>
          <p:nvPr/>
        </p:nvSpPr>
        <p:spPr>
          <a:xfrm>
            <a:off x="8289645" y="1451832"/>
            <a:ext cx="3712230" cy="584775"/>
          </a:xfrm>
          <a:prstGeom prst="rect">
            <a:avLst/>
          </a:prstGeom>
          <a:solidFill>
            <a:srgbClr val="816754"/>
          </a:solidFill>
          <a:ln w="76200">
            <a:solidFill>
              <a:srgbClr val="816754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Project Task Sheet 1</a:t>
            </a:r>
            <a:endParaRPr lang="en-US" sz="3200" dirty="0"/>
          </a:p>
        </p:txBody>
      </p:sp>
      <p:sp>
        <p:nvSpPr>
          <p:cNvPr id="4" name="Oval Callout 3"/>
          <p:cNvSpPr/>
          <p:nvPr/>
        </p:nvSpPr>
        <p:spPr>
          <a:xfrm>
            <a:off x="8534398" y="2630311"/>
            <a:ext cx="3467477" cy="2991555"/>
          </a:xfrm>
          <a:prstGeom prst="wedgeEllipseCallout">
            <a:avLst/>
          </a:prstGeom>
          <a:solidFill>
            <a:srgbClr val="5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 </a:t>
            </a:r>
            <a:r>
              <a:rPr lang="en-US" b="1" dirty="0"/>
              <a:t>Microsoft Project</a:t>
            </a:r>
            <a:r>
              <a:rPr lang="en-US" dirty="0"/>
              <a:t>, a </a:t>
            </a:r>
            <a:r>
              <a:rPr lang="en-US" b="1" dirty="0"/>
              <a:t>task</a:t>
            </a:r>
            <a:r>
              <a:rPr lang="en-US" dirty="0"/>
              <a:t> board is a tool that an individual, team, or organization uses to </a:t>
            </a:r>
            <a:r>
              <a:rPr lang="en-US" b="1" dirty="0"/>
              <a:t>represent</a:t>
            </a:r>
            <a:r>
              <a:rPr lang="en-US" dirty="0"/>
              <a:t> work and its completion path. This includes ongoing, completed, and upcoming </a:t>
            </a:r>
            <a:r>
              <a:rPr lang="en-US" b="1" dirty="0" smtClean="0"/>
              <a:t>tasks</a:t>
            </a:r>
            <a:r>
              <a:rPr lang="en-US" dirty="0"/>
              <a:t>.</a:t>
            </a: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25" y="1435123"/>
            <a:ext cx="7666198" cy="513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765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1452" y="337674"/>
            <a:ext cx="3892371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Microsoft Project</a:t>
            </a:r>
            <a:endParaRPr lang="en-US" sz="4000" dirty="0"/>
          </a:p>
        </p:txBody>
      </p:sp>
      <p:sp>
        <p:nvSpPr>
          <p:cNvPr id="13" name="TextBox 12"/>
          <p:cNvSpPr txBox="1"/>
          <p:nvPr/>
        </p:nvSpPr>
        <p:spPr>
          <a:xfrm>
            <a:off x="8289645" y="1476971"/>
            <a:ext cx="3712230" cy="584775"/>
          </a:xfrm>
          <a:prstGeom prst="rect">
            <a:avLst/>
          </a:prstGeom>
          <a:solidFill>
            <a:srgbClr val="816754"/>
          </a:solidFill>
          <a:ln w="76200">
            <a:solidFill>
              <a:srgbClr val="816754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Project Task Sheet 2</a:t>
            </a:r>
            <a:endParaRPr lang="en-US" sz="3200" dirty="0"/>
          </a:p>
        </p:txBody>
      </p:sp>
      <p:sp>
        <p:nvSpPr>
          <p:cNvPr id="4" name="Oval Callout 3"/>
          <p:cNvSpPr/>
          <p:nvPr/>
        </p:nvSpPr>
        <p:spPr>
          <a:xfrm>
            <a:off x="8412021" y="2664178"/>
            <a:ext cx="3467477" cy="2991555"/>
          </a:xfrm>
          <a:prstGeom prst="wedgeEllipseCallout">
            <a:avLst/>
          </a:prstGeom>
          <a:solidFill>
            <a:srgbClr val="5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 </a:t>
            </a:r>
            <a:r>
              <a:rPr lang="en-US" b="1" dirty="0"/>
              <a:t>Microsoft Project</a:t>
            </a:r>
            <a:r>
              <a:rPr lang="en-US" dirty="0"/>
              <a:t>, a </a:t>
            </a:r>
            <a:r>
              <a:rPr lang="en-US" b="1" dirty="0"/>
              <a:t>task</a:t>
            </a:r>
            <a:r>
              <a:rPr lang="en-US" dirty="0"/>
              <a:t> board is a tool that an individual, team, or organization uses to </a:t>
            </a:r>
            <a:r>
              <a:rPr lang="en-US" b="1" dirty="0"/>
              <a:t>represent</a:t>
            </a:r>
            <a:r>
              <a:rPr lang="en-US" dirty="0"/>
              <a:t> work and its completion path. This includes ongoing, completed, and upcoming </a:t>
            </a:r>
            <a:r>
              <a:rPr lang="en-US" b="1" dirty="0" smtClean="0"/>
              <a:t>tasks</a:t>
            </a:r>
            <a:r>
              <a:rPr lang="en-US" dirty="0"/>
              <a:t>.</a:t>
            </a: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83" y="1448973"/>
            <a:ext cx="7385537" cy="516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833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1452" y="337674"/>
            <a:ext cx="3892371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Microsoft Project</a:t>
            </a:r>
            <a:endParaRPr lang="en-US" sz="4000" dirty="0"/>
          </a:p>
        </p:txBody>
      </p:sp>
      <p:sp>
        <p:nvSpPr>
          <p:cNvPr id="13" name="TextBox 12"/>
          <p:cNvSpPr txBox="1"/>
          <p:nvPr/>
        </p:nvSpPr>
        <p:spPr>
          <a:xfrm>
            <a:off x="8095920" y="1350707"/>
            <a:ext cx="3849511" cy="584775"/>
          </a:xfrm>
          <a:prstGeom prst="rect">
            <a:avLst/>
          </a:prstGeom>
          <a:solidFill>
            <a:srgbClr val="816754"/>
          </a:solidFill>
          <a:ln w="76200">
            <a:solidFill>
              <a:srgbClr val="816754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Change Working Time</a:t>
            </a:r>
            <a:endParaRPr lang="en-US" sz="3200" dirty="0"/>
          </a:p>
        </p:txBody>
      </p:sp>
      <p:sp>
        <p:nvSpPr>
          <p:cNvPr id="4" name="Oval Callout 3"/>
          <p:cNvSpPr/>
          <p:nvPr/>
        </p:nvSpPr>
        <p:spPr>
          <a:xfrm>
            <a:off x="8343382" y="2441872"/>
            <a:ext cx="3354586" cy="2923823"/>
          </a:xfrm>
          <a:prstGeom prst="wedgeEllipseCallout">
            <a:avLst/>
          </a:prstGeom>
          <a:solidFill>
            <a:srgbClr val="472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 </a:t>
            </a:r>
            <a:r>
              <a:rPr lang="en-US" b="1" dirty="0"/>
              <a:t>Project</a:t>
            </a:r>
            <a:r>
              <a:rPr lang="en-US" dirty="0"/>
              <a:t>, the default </a:t>
            </a:r>
            <a:r>
              <a:rPr lang="en-US" b="1" dirty="0"/>
              <a:t>time</a:t>
            </a:r>
            <a:r>
              <a:rPr lang="en-US" dirty="0"/>
              <a:t> unit for </a:t>
            </a:r>
            <a:r>
              <a:rPr lang="en-US" b="1" dirty="0"/>
              <a:t>work</a:t>
            </a:r>
            <a:r>
              <a:rPr lang="en-US" dirty="0"/>
              <a:t> is hours, but </a:t>
            </a:r>
            <a:r>
              <a:rPr lang="en-US" b="1" dirty="0"/>
              <a:t>you can change</a:t>
            </a:r>
            <a:r>
              <a:rPr lang="en-US" dirty="0"/>
              <a:t> it to be minutes, days, weeks, or </a:t>
            </a:r>
            <a:r>
              <a:rPr lang="en-US" dirty="0" smtClean="0"/>
              <a:t>months. The entire process in change working time.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04" y="1308295"/>
            <a:ext cx="6698444" cy="519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7939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00270" y="291295"/>
            <a:ext cx="4973525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Project Planning Phase</a:t>
            </a:r>
            <a:endParaRPr lang="en-US" sz="4000" dirty="0"/>
          </a:p>
        </p:txBody>
      </p:sp>
      <p:sp>
        <p:nvSpPr>
          <p:cNvPr id="6" name="Round Diagonal Corner Rectangle 5"/>
          <p:cNvSpPr/>
          <p:nvPr/>
        </p:nvSpPr>
        <p:spPr>
          <a:xfrm>
            <a:off x="752948" y="1605970"/>
            <a:ext cx="3920651" cy="631737"/>
          </a:xfrm>
          <a:prstGeom prst="round2DiagRect">
            <a:avLst/>
          </a:prstGeom>
          <a:solidFill>
            <a:schemeClr val="accent4">
              <a:lumMod val="5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875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Communication Tools</a:t>
            </a:r>
            <a:endParaRPr lang="en-US" sz="3200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1985553" y="2729000"/>
            <a:ext cx="2029435" cy="850224"/>
          </a:xfrm>
          <a:prstGeom prst="round2DiagRect">
            <a:avLst/>
          </a:prstGeom>
          <a:solidFill>
            <a:schemeClr val="accent3">
              <a:lumMod val="5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875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Hangouts</a:t>
            </a:r>
            <a:endParaRPr lang="en-US" sz="3200" dirty="0"/>
          </a:p>
        </p:txBody>
      </p:sp>
      <p:sp>
        <p:nvSpPr>
          <p:cNvPr id="8" name="Round Diagonal Corner Rectangle 7"/>
          <p:cNvSpPr/>
          <p:nvPr/>
        </p:nvSpPr>
        <p:spPr>
          <a:xfrm>
            <a:off x="1985554" y="5309043"/>
            <a:ext cx="2029434" cy="843563"/>
          </a:xfrm>
          <a:prstGeom prst="round2DiagRect">
            <a:avLst/>
          </a:prstGeom>
          <a:solidFill>
            <a:schemeClr val="accent2">
              <a:lumMod val="5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875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Gmail</a:t>
            </a:r>
            <a:endParaRPr lang="en-US" sz="3200" dirty="0"/>
          </a:p>
        </p:txBody>
      </p:sp>
      <p:sp>
        <p:nvSpPr>
          <p:cNvPr id="9" name="Round Diagonal Corner Rectangle 8"/>
          <p:cNvSpPr/>
          <p:nvPr/>
        </p:nvSpPr>
        <p:spPr>
          <a:xfrm>
            <a:off x="1985554" y="4041944"/>
            <a:ext cx="2067157" cy="804379"/>
          </a:xfrm>
          <a:prstGeom prst="round2DiagRect">
            <a:avLst/>
          </a:prstGeom>
          <a:solidFill>
            <a:srgbClr val="153553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875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Google Drive</a:t>
            </a:r>
            <a:endParaRPr lang="en-US" sz="32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85863" y="2266280"/>
            <a:ext cx="0" cy="3598100"/>
          </a:xfrm>
          <a:prstGeom prst="line">
            <a:avLst/>
          </a:prstGeom>
          <a:ln w="130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048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Arrow 10"/>
          <p:cNvSpPr/>
          <p:nvPr/>
        </p:nvSpPr>
        <p:spPr>
          <a:xfrm>
            <a:off x="1251892" y="3088799"/>
            <a:ext cx="641507" cy="2570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52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1251891" y="4406392"/>
            <a:ext cx="641507" cy="2570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52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1250461" y="5646608"/>
            <a:ext cx="641507" cy="2570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52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hangous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861" y="1640536"/>
            <a:ext cx="2163628" cy="1351019"/>
          </a:xfrm>
          <a:prstGeom prst="rect">
            <a:avLst/>
          </a:prstGeom>
        </p:spPr>
      </p:pic>
      <p:pic>
        <p:nvPicPr>
          <p:cNvPr id="17" name="Picture 16" descr="drive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445" y="3579224"/>
            <a:ext cx="2470781" cy="24707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617" y="3725333"/>
            <a:ext cx="1922189" cy="1583710"/>
          </a:xfrm>
          <a:prstGeom prst="rect">
            <a:avLst/>
          </a:prstGeom>
        </p:spPr>
      </p:pic>
      <p:sp>
        <p:nvSpPr>
          <p:cNvPr id="18" name="Round Single Corner Rectangle 17"/>
          <p:cNvSpPr/>
          <p:nvPr/>
        </p:nvSpPr>
        <p:spPr>
          <a:xfrm>
            <a:off x="9635618" y="5345499"/>
            <a:ext cx="1922189" cy="563605"/>
          </a:xfrm>
          <a:prstGeom prst="round1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>
                    <a:lumMod val="50000"/>
                  </a:schemeClr>
                </a:solidFill>
              </a:rPr>
              <a:t>Gmail</a:t>
            </a:r>
            <a:endParaRPr lang="en-US" sz="36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0875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00270" y="291295"/>
            <a:ext cx="4973525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Communication Tools</a:t>
            </a:r>
            <a:endParaRPr lang="en-US" sz="4000" dirty="0"/>
          </a:p>
        </p:txBody>
      </p:sp>
      <p:pic>
        <p:nvPicPr>
          <p:cNvPr id="15" name="Picture 14" descr="c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089" y="1824757"/>
            <a:ext cx="3318933" cy="3034501"/>
          </a:xfrm>
          <a:prstGeom prst="rect">
            <a:avLst/>
          </a:prstGeom>
          <a:effectLst>
            <a:reflection stA="21000" endPos="31000" dist="50800" dir="5400000" sy="-100000" algn="bl" rotWithShape="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99" y="1524000"/>
            <a:ext cx="6733367" cy="495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3643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2626" y="313872"/>
            <a:ext cx="7622574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Utilization of Communication Tools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03" y="1524000"/>
            <a:ext cx="5514085" cy="50009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312" y="1524000"/>
            <a:ext cx="5554133" cy="500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791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E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6196" y="258962"/>
            <a:ext cx="5191492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Project Execution Phase</a:t>
            </a:r>
            <a:endParaRPr lang="en-US" sz="4000" dirty="0"/>
          </a:p>
        </p:txBody>
      </p:sp>
      <p:sp>
        <p:nvSpPr>
          <p:cNvPr id="34" name="Round Diagonal Corner Rectangle 33"/>
          <p:cNvSpPr/>
          <p:nvPr/>
        </p:nvSpPr>
        <p:spPr>
          <a:xfrm>
            <a:off x="2779833" y="1473198"/>
            <a:ext cx="3773369" cy="796834"/>
          </a:xfrm>
          <a:prstGeom prst="round2DiagRect">
            <a:avLst/>
          </a:prstGeom>
          <a:solidFill>
            <a:srgbClr val="7D050E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875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Execution Phase</a:t>
            </a:r>
            <a:endParaRPr lang="en-US" sz="4000" b="1" dirty="0"/>
          </a:p>
        </p:txBody>
      </p:sp>
      <p:sp>
        <p:nvSpPr>
          <p:cNvPr id="36" name="Round Diagonal Corner Rectangle 35"/>
          <p:cNvSpPr/>
          <p:nvPr/>
        </p:nvSpPr>
        <p:spPr>
          <a:xfrm>
            <a:off x="6025547" y="2530368"/>
            <a:ext cx="2614363" cy="953797"/>
          </a:xfrm>
          <a:prstGeom prst="round2DiagRect">
            <a:avLst/>
          </a:prstGeom>
          <a:solidFill>
            <a:srgbClr val="2F734E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875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Use Case Diagram</a:t>
            </a:r>
            <a:endParaRPr lang="en-US" sz="3200" dirty="0"/>
          </a:p>
        </p:txBody>
      </p:sp>
      <p:sp>
        <p:nvSpPr>
          <p:cNvPr id="37" name="Round Diagonal Corner Rectangle 36"/>
          <p:cNvSpPr/>
          <p:nvPr/>
        </p:nvSpPr>
        <p:spPr>
          <a:xfrm>
            <a:off x="246186" y="2508766"/>
            <a:ext cx="3450365" cy="997367"/>
          </a:xfrm>
          <a:prstGeom prst="round2DiagRect">
            <a:avLst/>
          </a:prstGeom>
          <a:solidFill>
            <a:schemeClr val="accent3">
              <a:lumMod val="5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875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Entity Relationship Diagram</a:t>
            </a:r>
            <a:endParaRPr lang="en-US" sz="3200" dirty="0"/>
          </a:p>
        </p:txBody>
      </p:sp>
      <p:sp>
        <p:nvSpPr>
          <p:cNvPr id="38" name="Round Diagonal Corner Rectangle 37"/>
          <p:cNvSpPr/>
          <p:nvPr/>
        </p:nvSpPr>
        <p:spPr>
          <a:xfrm>
            <a:off x="246186" y="3901754"/>
            <a:ext cx="3416999" cy="857814"/>
          </a:xfrm>
          <a:prstGeom prst="round2DiagRect">
            <a:avLst/>
          </a:prstGeom>
          <a:solidFill>
            <a:schemeClr val="accent4">
              <a:lumMod val="5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875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Logo Design &amp; Banner</a:t>
            </a:r>
            <a:endParaRPr lang="en-US" sz="3200" dirty="0"/>
          </a:p>
        </p:txBody>
      </p:sp>
      <p:sp>
        <p:nvSpPr>
          <p:cNvPr id="39" name="Round Diagonal Corner Rectangle 38"/>
          <p:cNvSpPr/>
          <p:nvPr/>
        </p:nvSpPr>
        <p:spPr>
          <a:xfrm>
            <a:off x="6025547" y="3851875"/>
            <a:ext cx="2614363" cy="913057"/>
          </a:xfrm>
          <a:prstGeom prst="round2DiagRect">
            <a:avLst/>
          </a:prstGeom>
          <a:solidFill>
            <a:srgbClr val="816754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875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Requirement Catalogue</a:t>
            </a:r>
            <a:endParaRPr lang="en-US" sz="3200" dirty="0"/>
          </a:p>
        </p:txBody>
      </p:sp>
      <p:cxnSp>
        <p:nvCxnSpPr>
          <p:cNvPr id="41" name="Straight Connector 40"/>
          <p:cNvCxnSpPr/>
          <p:nvPr/>
        </p:nvCxnSpPr>
        <p:spPr>
          <a:xfrm flipH="1">
            <a:off x="4765401" y="2293478"/>
            <a:ext cx="7731" cy="3597795"/>
          </a:xfrm>
          <a:prstGeom prst="line">
            <a:avLst/>
          </a:prstGeom>
          <a:ln w="130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048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ight Arrow 41"/>
          <p:cNvSpPr/>
          <p:nvPr/>
        </p:nvSpPr>
        <p:spPr>
          <a:xfrm>
            <a:off x="4837575" y="2867783"/>
            <a:ext cx="942975" cy="27896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52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>
            <a:off x="4857511" y="4410692"/>
            <a:ext cx="942975" cy="27896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52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/>
          <p:cNvSpPr/>
          <p:nvPr/>
        </p:nvSpPr>
        <p:spPr>
          <a:xfrm rot="10800000">
            <a:off x="3761164" y="2623983"/>
            <a:ext cx="942975" cy="27896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52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/>
          <p:cNvSpPr/>
          <p:nvPr/>
        </p:nvSpPr>
        <p:spPr>
          <a:xfrm rot="10800000">
            <a:off x="3743896" y="4004286"/>
            <a:ext cx="942975" cy="27896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52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 Diagonal Corner Rectangle 15"/>
          <p:cNvSpPr/>
          <p:nvPr/>
        </p:nvSpPr>
        <p:spPr>
          <a:xfrm>
            <a:off x="6025547" y="5318513"/>
            <a:ext cx="2614363" cy="800933"/>
          </a:xfrm>
          <a:prstGeom prst="round2DiagRect">
            <a:avLst/>
          </a:prstGeom>
          <a:solidFill>
            <a:schemeClr val="accent2">
              <a:lumMod val="5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875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Wireframe</a:t>
            </a:r>
            <a:endParaRPr lang="en-US" sz="3200" dirty="0"/>
          </a:p>
        </p:txBody>
      </p:sp>
      <p:sp>
        <p:nvSpPr>
          <p:cNvPr id="18" name="Right Arrow 17"/>
          <p:cNvSpPr/>
          <p:nvPr/>
        </p:nvSpPr>
        <p:spPr>
          <a:xfrm>
            <a:off x="4845788" y="5522665"/>
            <a:ext cx="942975" cy="27896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52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 Diagonal Corner Rectangle 20"/>
          <p:cNvSpPr/>
          <p:nvPr/>
        </p:nvSpPr>
        <p:spPr>
          <a:xfrm>
            <a:off x="266097" y="5256198"/>
            <a:ext cx="3399397" cy="857814"/>
          </a:xfrm>
          <a:prstGeom prst="round2DiagRect">
            <a:avLst/>
          </a:prstGeom>
          <a:solidFill>
            <a:srgbClr val="153553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875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Product Development</a:t>
            </a:r>
            <a:endParaRPr lang="en-US" sz="3200" dirty="0"/>
          </a:p>
        </p:txBody>
      </p:sp>
      <p:sp>
        <p:nvSpPr>
          <p:cNvPr id="23" name="Right Arrow 22"/>
          <p:cNvSpPr/>
          <p:nvPr/>
        </p:nvSpPr>
        <p:spPr>
          <a:xfrm rot="10800000">
            <a:off x="3729938" y="5680259"/>
            <a:ext cx="942975" cy="27896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52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381" y="2960057"/>
            <a:ext cx="2917531" cy="27692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847118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4" grpId="0" animBg="1"/>
      <p:bldP spid="36" grpId="0" animBg="1"/>
      <p:bldP spid="37" grpId="0" animBg="1"/>
      <p:bldP spid="38" grpId="0" animBg="1"/>
      <p:bldP spid="39" grpId="0" animBg="1"/>
      <p:bldP spid="42" grpId="0" animBg="1"/>
      <p:bldP spid="43" grpId="0" animBg="1"/>
      <p:bldP spid="44" grpId="0" animBg="1"/>
      <p:bldP spid="45" grpId="0" animBg="1"/>
      <p:bldP spid="16" grpId="0" animBg="1"/>
      <p:bldP spid="18" grpId="0" animBg="1"/>
      <p:bldP spid="21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29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84834" y="211967"/>
            <a:ext cx="5802004" cy="76944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Project Initiation Phase </a:t>
            </a:r>
            <a:endParaRPr lang="en-US" sz="4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990" y="1568975"/>
            <a:ext cx="3618411" cy="31057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96000"/>
              </a:srgbClr>
            </a:outerShdw>
            <a:reflection stA="46000" endPos="41000" dir="5400000" sy="-100000" algn="bl" rotWithShape="0"/>
          </a:effectLst>
        </p:spPr>
      </p:pic>
      <p:sp>
        <p:nvSpPr>
          <p:cNvPr id="7" name="Rounded Rectangle 6"/>
          <p:cNvSpPr/>
          <p:nvPr/>
        </p:nvSpPr>
        <p:spPr>
          <a:xfrm>
            <a:off x="683822" y="1262825"/>
            <a:ext cx="2900362" cy="691171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Initiation Phase</a:t>
            </a:r>
            <a:endParaRPr lang="en-US" sz="3200" dirty="0"/>
          </a:p>
        </p:txBody>
      </p:sp>
      <p:sp>
        <p:nvSpPr>
          <p:cNvPr id="8" name="Rounded Rectangle 7"/>
          <p:cNvSpPr/>
          <p:nvPr/>
        </p:nvSpPr>
        <p:spPr>
          <a:xfrm>
            <a:off x="1342280" y="3031365"/>
            <a:ext cx="2614612" cy="72866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Project Charter</a:t>
            </a:r>
            <a:endParaRPr lang="en-US" sz="2800" b="1" dirty="0"/>
          </a:p>
        </p:txBody>
      </p:sp>
      <p:sp>
        <p:nvSpPr>
          <p:cNvPr id="9" name="Rounded Rectangle 8"/>
          <p:cNvSpPr/>
          <p:nvPr/>
        </p:nvSpPr>
        <p:spPr>
          <a:xfrm>
            <a:off x="5153639" y="3013720"/>
            <a:ext cx="2834966" cy="72866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Meeting Minutes</a:t>
            </a:r>
            <a:endParaRPr lang="en-US" sz="2800" b="1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3584184" y="1570407"/>
            <a:ext cx="830491" cy="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506599" y="2557462"/>
            <a:ext cx="4420239" cy="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526753" y="2575108"/>
            <a:ext cx="0" cy="456257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906507" y="2575108"/>
            <a:ext cx="0" cy="456257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4327984" y="4002734"/>
            <a:ext cx="2243138" cy="671999"/>
          </a:xfrm>
          <a:prstGeom prst="round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Project Justification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263461" y="3973524"/>
            <a:ext cx="2243138" cy="701209"/>
          </a:xfrm>
          <a:prstGeom prst="round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Version Control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4327984" y="5059839"/>
            <a:ext cx="2243138" cy="701209"/>
          </a:xfrm>
          <a:prstGeom prst="round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Project Assumption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2275836" y="5941821"/>
            <a:ext cx="2243138" cy="701209"/>
          </a:xfrm>
          <a:prstGeom prst="round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Roles and Responsibilities</a:t>
            </a:r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3465972" y="3760570"/>
            <a:ext cx="0" cy="2181251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262230" y="5059839"/>
            <a:ext cx="2243138" cy="701209"/>
          </a:xfrm>
          <a:prstGeom prst="round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Project Scope</a:t>
            </a:r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3464550" y="4434754"/>
            <a:ext cx="798971" cy="14606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3464550" y="5363114"/>
            <a:ext cx="798971" cy="14606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2649586" y="4144956"/>
            <a:ext cx="850906" cy="15051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2589829" y="5524242"/>
            <a:ext cx="864080" cy="3263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381131" y="1566802"/>
            <a:ext cx="20481" cy="99066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0676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34" grpId="0" animBg="1"/>
      <p:bldP spid="38" grpId="0" animBg="1"/>
      <p:bldP spid="43" grpId="0" animBg="1"/>
      <p:bldP spid="44" grpId="0" animBg="1"/>
      <p:bldP spid="4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1C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52005" y="253488"/>
            <a:ext cx="5991995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Entity Relationship Diagram</a:t>
            </a:r>
            <a:endParaRPr lang="en-US" sz="4000" dirty="0"/>
          </a:p>
        </p:txBody>
      </p:sp>
      <p:sp>
        <p:nvSpPr>
          <p:cNvPr id="3" name="Rounded Rectangle 2"/>
          <p:cNvSpPr/>
          <p:nvPr/>
        </p:nvSpPr>
        <p:spPr>
          <a:xfrm>
            <a:off x="1747684" y="2581429"/>
            <a:ext cx="3082413" cy="265471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Entity Relationship Diagram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28483" y="1814513"/>
            <a:ext cx="2438401" cy="1079398"/>
          </a:xfrm>
          <a:prstGeom prst="roundRect">
            <a:avLst/>
          </a:prstGeom>
          <a:solidFill>
            <a:srgbClr val="0D2C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Entity Relationship Diagram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939356" y="1814514"/>
            <a:ext cx="2438399" cy="1079398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Final Composite Diagram</a:t>
            </a:r>
            <a:endParaRPr lang="en-US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528484" y="4859593"/>
            <a:ext cx="2438400" cy="1143461"/>
          </a:xfrm>
          <a:prstGeom prst="roundRect">
            <a:avLst/>
          </a:prstGeom>
          <a:solidFill>
            <a:srgbClr val="6B05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Extended Entity Relationship Diagram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937817" y="4859592"/>
            <a:ext cx="2438401" cy="1143461"/>
          </a:xfrm>
          <a:prstGeom prst="roundRect">
            <a:avLst/>
          </a:prstGeom>
          <a:solidFill>
            <a:srgbClr val="00A6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Logical Diagram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576" y="2110555"/>
            <a:ext cx="4929188" cy="3596457"/>
          </a:xfrm>
          <a:prstGeom prst="rect">
            <a:avLst/>
          </a:prstGeom>
        </p:spPr>
      </p:pic>
      <p:sp>
        <p:nvSpPr>
          <p:cNvPr id="10" name="Round Single Corner Rectangle 9"/>
          <p:cNvSpPr/>
          <p:nvPr/>
        </p:nvSpPr>
        <p:spPr>
          <a:xfrm>
            <a:off x="6886576" y="5343525"/>
            <a:ext cx="4929188" cy="363487"/>
          </a:xfrm>
          <a:prstGeom prst="round1Rect">
            <a:avLst/>
          </a:prstGeom>
          <a:solidFill>
            <a:srgbClr val="301C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Entity                    Attribute         Relationship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0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1C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52005" y="253488"/>
            <a:ext cx="5991995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Entity Relationship Diagram</a:t>
            </a:r>
            <a:endParaRPr lang="en-US" sz="4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63" y="1266458"/>
            <a:ext cx="10231278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51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1C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09004" y="282063"/>
            <a:ext cx="8277995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Extended Entity Relationship Diagram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47" y="1204532"/>
            <a:ext cx="10631384" cy="544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80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1C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29063" y="224913"/>
            <a:ext cx="4964905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Final Composite Model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8" y="1314450"/>
            <a:ext cx="9963150" cy="522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84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1C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71962" y="186833"/>
            <a:ext cx="3153248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Logical Design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9" y="1118536"/>
            <a:ext cx="6410325" cy="5525151"/>
          </a:xfrm>
          <a:prstGeom prst="rect">
            <a:avLst/>
          </a:prstGeom>
        </p:spPr>
      </p:pic>
      <p:sp>
        <p:nvSpPr>
          <p:cNvPr id="5" name="Round Diagonal Corner Rectangle 4"/>
          <p:cNvSpPr/>
          <p:nvPr/>
        </p:nvSpPr>
        <p:spPr>
          <a:xfrm>
            <a:off x="7425210" y="1118536"/>
            <a:ext cx="4076228" cy="1119169"/>
          </a:xfrm>
          <a:prstGeom prst="round2DiagRect">
            <a:avLst/>
          </a:prstGeom>
          <a:solidFill>
            <a:schemeClr val="accent4">
              <a:lumMod val="5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875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Components of Logical Design</a:t>
            </a:r>
            <a:endParaRPr lang="en-US" sz="3200" dirty="0"/>
          </a:p>
        </p:txBody>
      </p:sp>
      <p:sp>
        <p:nvSpPr>
          <p:cNvPr id="6" name="Round Diagonal Corner Rectangle 5"/>
          <p:cNvSpPr/>
          <p:nvPr/>
        </p:nvSpPr>
        <p:spPr>
          <a:xfrm>
            <a:off x="8657815" y="2700425"/>
            <a:ext cx="2586447" cy="850224"/>
          </a:xfrm>
          <a:prstGeom prst="round2DiagRect">
            <a:avLst/>
          </a:prstGeom>
          <a:solidFill>
            <a:schemeClr val="accent3">
              <a:lumMod val="5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875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Entity</a:t>
            </a:r>
            <a:endParaRPr lang="en-US" sz="3200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657815" y="5064947"/>
            <a:ext cx="2586447" cy="1363219"/>
          </a:xfrm>
          <a:prstGeom prst="round2DiagRect">
            <a:avLst/>
          </a:prstGeom>
          <a:solidFill>
            <a:schemeClr val="accent2">
              <a:lumMod val="5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875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Primary key &amp; Foreign Key</a:t>
            </a:r>
            <a:endParaRPr lang="en-US" sz="3200" dirty="0"/>
          </a:p>
        </p:txBody>
      </p:sp>
      <p:sp>
        <p:nvSpPr>
          <p:cNvPr id="8" name="Round Diagonal Corner Rectangle 7"/>
          <p:cNvSpPr/>
          <p:nvPr/>
        </p:nvSpPr>
        <p:spPr>
          <a:xfrm>
            <a:off x="8657816" y="4013369"/>
            <a:ext cx="2586446" cy="804379"/>
          </a:xfrm>
          <a:prstGeom prst="round2DiagRect">
            <a:avLst/>
          </a:prstGeom>
          <a:solidFill>
            <a:srgbClr val="153553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875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Attribute</a:t>
            </a:r>
            <a:endParaRPr lang="en-US" sz="32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7858125" y="2237705"/>
            <a:ext cx="0" cy="3598100"/>
          </a:xfrm>
          <a:prstGeom prst="line">
            <a:avLst/>
          </a:prstGeom>
          <a:ln w="130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048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ight Arrow 9"/>
          <p:cNvSpPr/>
          <p:nvPr/>
        </p:nvSpPr>
        <p:spPr>
          <a:xfrm>
            <a:off x="7924154" y="3060224"/>
            <a:ext cx="641507" cy="2570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52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7924153" y="4377817"/>
            <a:ext cx="641507" cy="2570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52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7922723" y="5618033"/>
            <a:ext cx="641507" cy="2570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52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72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1C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80643" y="339713"/>
            <a:ext cx="4020320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 Use Case Diagram</a:t>
            </a:r>
            <a:endParaRPr lang="en-US" sz="4000" dirty="0"/>
          </a:p>
        </p:txBody>
      </p:sp>
      <p:sp>
        <p:nvSpPr>
          <p:cNvPr id="3" name="Rounded Rectangle 2"/>
          <p:cNvSpPr/>
          <p:nvPr/>
        </p:nvSpPr>
        <p:spPr>
          <a:xfrm>
            <a:off x="1747684" y="2581429"/>
            <a:ext cx="3082413" cy="265471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 Case Diagram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28483" y="1814513"/>
            <a:ext cx="2438401" cy="1079398"/>
          </a:xfrm>
          <a:prstGeom prst="roundRect">
            <a:avLst/>
          </a:prstGeom>
          <a:solidFill>
            <a:srgbClr val="0D2C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Customer Use Case Diagram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939356" y="1814514"/>
            <a:ext cx="2438399" cy="1079398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Management </a:t>
            </a:r>
            <a:r>
              <a:rPr lang="en-US" sz="2400" dirty="0">
                <a:solidFill>
                  <a:schemeClr val="tx1"/>
                </a:solidFill>
              </a:rPr>
              <a:t>Use Case Diagram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28484" y="4859593"/>
            <a:ext cx="2438400" cy="1143461"/>
          </a:xfrm>
          <a:prstGeom prst="roundRect">
            <a:avLst/>
          </a:prstGeom>
          <a:solidFill>
            <a:srgbClr val="6B05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Trader </a:t>
            </a:r>
            <a:r>
              <a:rPr lang="en-US" sz="2400" dirty="0">
                <a:solidFill>
                  <a:schemeClr val="tx1"/>
                </a:solidFill>
              </a:rPr>
              <a:t>Use Case Diagram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937817" y="4859592"/>
            <a:ext cx="2438401" cy="1143461"/>
          </a:xfrm>
          <a:prstGeom prst="roundRect">
            <a:avLst/>
          </a:prstGeom>
          <a:solidFill>
            <a:srgbClr val="00A6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Overview Use Case </a:t>
            </a:r>
            <a:r>
              <a:rPr lang="en-US" sz="2400" dirty="0" smtClean="0">
                <a:solidFill>
                  <a:schemeClr val="tx1"/>
                </a:solidFill>
              </a:rPr>
              <a:t>Diagram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930" y="2049234"/>
            <a:ext cx="4886725" cy="3186905"/>
          </a:xfrm>
          <a:prstGeom prst="rect">
            <a:avLst/>
          </a:prstGeom>
          <a:effectLst>
            <a:reflection blurRad="88900" stA="45000" endPos="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99072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85847" y="369227"/>
            <a:ext cx="6163445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 Customer Use Case Diagram</a:t>
            </a:r>
            <a:endParaRPr lang="en-US" sz="4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775" y="1466567"/>
            <a:ext cx="8958263" cy="507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18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57429" y="383515"/>
            <a:ext cx="5500953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 Trader Use Case Diagram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467" y="1485627"/>
            <a:ext cx="9286875" cy="497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7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067" y="369227"/>
            <a:ext cx="7143884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 Management Use Case Diagram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926" y="1490361"/>
            <a:ext cx="8972483" cy="503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26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43130" y="340652"/>
            <a:ext cx="6143758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 Overview Use Case Diagram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14" y="1295018"/>
            <a:ext cx="9458324" cy="529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8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1C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09218" y="253488"/>
            <a:ext cx="5720532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Project Charter Version 1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85"/>
          <a:stretch/>
        </p:blipFill>
        <p:spPr>
          <a:xfrm>
            <a:off x="8284709" y="3334192"/>
            <a:ext cx="3357563" cy="30535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04" y="1197178"/>
            <a:ext cx="6239746" cy="5534797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8547599" y="1540360"/>
            <a:ext cx="2622777" cy="1214846"/>
          </a:xfrm>
          <a:prstGeom prst="wedgeRoundRectCallou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Project Justification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1334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E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6196" y="258962"/>
            <a:ext cx="5191492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Project Execution Phase</a:t>
            </a:r>
            <a:endParaRPr lang="en-US" sz="4000" dirty="0"/>
          </a:p>
        </p:txBody>
      </p:sp>
      <p:sp>
        <p:nvSpPr>
          <p:cNvPr id="34" name="Round Diagonal Corner Rectangle 33"/>
          <p:cNvSpPr/>
          <p:nvPr/>
        </p:nvSpPr>
        <p:spPr>
          <a:xfrm>
            <a:off x="749603" y="1452338"/>
            <a:ext cx="5236620" cy="1182716"/>
          </a:xfrm>
          <a:prstGeom prst="round2DiagRect">
            <a:avLst/>
          </a:prstGeom>
          <a:solidFill>
            <a:schemeClr val="accent5">
              <a:lumMod val="5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875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Requirement Catalogue (MoSCoW)</a:t>
            </a:r>
            <a:endParaRPr lang="en-US" sz="4000" b="1" dirty="0"/>
          </a:p>
        </p:txBody>
      </p:sp>
      <p:sp>
        <p:nvSpPr>
          <p:cNvPr id="36" name="Round Diagonal Corner Rectangle 35"/>
          <p:cNvSpPr/>
          <p:nvPr/>
        </p:nvSpPr>
        <p:spPr>
          <a:xfrm>
            <a:off x="1994616" y="2917585"/>
            <a:ext cx="2832702" cy="1337023"/>
          </a:xfrm>
          <a:prstGeom prst="round2DiagRect">
            <a:avLst/>
          </a:prstGeom>
          <a:solidFill>
            <a:srgbClr val="2F734E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875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Functional Requirement</a:t>
            </a:r>
            <a:endParaRPr lang="en-US" sz="3200" dirty="0"/>
          </a:p>
        </p:txBody>
      </p:sp>
      <p:sp>
        <p:nvSpPr>
          <p:cNvPr id="39" name="Round Diagonal Corner Rectangle 38"/>
          <p:cNvSpPr/>
          <p:nvPr/>
        </p:nvSpPr>
        <p:spPr>
          <a:xfrm>
            <a:off x="1994616" y="4579998"/>
            <a:ext cx="2832702" cy="1404323"/>
          </a:xfrm>
          <a:prstGeom prst="round2DiagRect">
            <a:avLst/>
          </a:prstGeom>
          <a:solidFill>
            <a:srgbClr val="816754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875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Non Functional Requirement </a:t>
            </a:r>
            <a:endParaRPr lang="en-US" sz="3200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1143000" y="2635054"/>
            <a:ext cx="14288" cy="2579880"/>
          </a:xfrm>
          <a:prstGeom prst="line">
            <a:avLst/>
          </a:prstGeom>
          <a:ln w="130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048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Arrow 25"/>
          <p:cNvSpPr/>
          <p:nvPr/>
        </p:nvSpPr>
        <p:spPr>
          <a:xfrm>
            <a:off x="1225909" y="3457573"/>
            <a:ext cx="641507" cy="2570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52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1211621" y="4986461"/>
            <a:ext cx="641507" cy="2570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52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20" r="5220" b="6112"/>
          <a:stretch/>
        </p:blipFill>
        <p:spPr>
          <a:xfrm>
            <a:off x="6236745" y="1452338"/>
            <a:ext cx="5488027" cy="5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378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4" grpId="0" animBg="1"/>
      <p:bldP spid="36" grpId="0" animBg="1"/>
      <p:bldP spid="39" grpId="0" animBg="1"/>
      <p:bldP spid="26" grpId="0" animBg="1"/>
      <p:bldP spid="2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6196" y="258962"/>
            <a:ext cx="5191492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Requirement Catalogue</a:t>
            </a:r>
            <a:endParaRPr lang="en-US" sz="4000" dirty="0"/>
          </a:p>
        </p:txBody>
      </p:sp>
      <p:sp>
        <p:nvSpPr>
          <p:cNvPr id="36" name="Round Diagonal Corner Rectangle 35"/>
          <p:cNvSpPr/>
          <p:nvPr/>
        </p:nvSpPr>
        <p:spPr>
          <a:xfrm>
            <a:off x="7080967" y="1363205"/>
            <a:ext cx="4306172" cy="711440"/>
          </a:xfrm>
          <a:prstGeom prst="round2DiagRect">
            <a:avLst/>
          </a:prstGeom>
          <a:solidFill>
            <a:srgbClr val="2F734E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875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Functional Requirement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57" y="1404590"/>
            <a:ext cx="5515277" cy="5210522"/>
          </a:xfrm>
          <a:prstGeom prst="rect">
            <a:avLst/>
          </a:prstGeom>
        </p:spPr>
      </p:pic>
      <p:sp>
        <p:nvSpPr>
          <p:cNvPr id="12" name="Round Diagonal Corner Rectangle 11"/>
          <p:cNvSpPr/>
          <p:nvPr/>
        </p:nvSpPr>
        <p:spPr>
          <a:xfrm>
            <a:off x="8657815" y="2700424"/>
            <a:ext cx="2586447" cy="914313"/>
          </a:xfrm>
          <a:prstGeom prst="round2DiagRect">
            <a:avLst/>
          </a:prstGeom>
          <a:solidFill>
            <a:schemeClr val="accent3">
              <a:lumMod val="5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875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Customer Interface</a:t>
            </a:r>
            <a:endParaRPr lang="en-US" sz="3200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8657815" y="5210736"/>
            <a:ext cx="2586447" cy="992953"/>
          </a:xfrm>
          <a:prstGeom prst="round2DiagRect">
            <a:avLst/>
          </a:prstGeom>
          <a:solidFill>
            <a:schemeClr val="accent2">
              <a:lumMod val="5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875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Management Interface</a:t>
            </a:r>
            <a:endParaRPr lang="en-US" sz="3200" dirty="0"/>
          </a:p>
        </p:txBody>
      </p:sp>
      <p:sp>
        <p:nvSpPr>
          <p:cNvPr id="14" name="Round Diagonal Corner Rectangle 13"/>
          <p:cNvSpPr/>
          <p:nvPr/>
        </p:nvSpPr>
        <p:spPr>
          <a:xfrm>
            <a:off x="8657816" y="4013369"/>
            <a:ext cx="2586446" cy="915819"/>
          </a:xfrm>
          <a:prstGeom prst="round2DiagRect">
            <a:avLst/>
          </a:prstGeom>
          <a:solidFill>
            <a:srgbClr val="153553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875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Trader &amp;User Interface</a:t>
            </a:r>
            <a:endParaRPr lang="en-US" sz="32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7858125" y="2109113"/>
            <a:ext cx="0" cy="3598100"/>
          </a:xfrm>
          <a:prstGeom prst="line">
            <a:avLst/>
          </a:prstGeom>
          <a:ln w="130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048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Arrow 15"/>
          <p:cNvSpPr/>
          <p:nvPr/>
        </p:nvSpPr>
        <p:spPr>
          <a:xfrm>
            <a:off x="7924154" y="3060224"/>
            <a:ext cx="641507" cy="2570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52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7924153" y="4377817"/>
            <a:ext cx="641507" cy="2570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52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7922723" y="5532305"/>
            <a:ext cx="641507" cy="2570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52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8506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6" grpId="0" animBg="1"/>
      <p:bldP spid="12" grpId="0" animBg="1"/>
      <p:bldP spid="13" grpId="0" animBg="1"/>
      <p:bldP spid="14" grpId="0" animBg="1"/>
      <p:bldP spid="16" grpId="0" animBg="1"/>
      <p:bldP spid="18" grpId="0" animBg="1"/>
      <p:bldP spid="1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58" y="1409700"/>
            <a:ext cx="5100637" cy="5262562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7334097" y="2595717"/>
            <a:ext cx="3082413" cy="265471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Customer Interface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114896" y="1828801"/>
            <a:ext cx="2438401" cy="1079398"/>
          </a:xfrm>
          <a:prstGeom prst="roundRect">
            <a:avLst/>
          </a:prstGeom>
          <a:solidFill>
            <a:srgbClr val="0D2C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Interface to view items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525769" y="1828802"/>
            <a:ext cx="2438399" cy="1079398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Cart Functionality</a:t>
            </a:r>
            <a:endParaRPr lang="en-US" sz="2400" dirty="0"/>
          </a:p>
        </p:txBody>
      </p:sp>
      <p:sp>
        <p:nvSpPr>
          <p:cNvPr id="22" name="Rounded Rectangle 21"/>
          <p:cNvSpPr/>
          <p:nvPr/>
        </p:nvSpPr>
        <p:spPr>
          <a:xfrm>
            <a:off x="6114897" y="4873881"/>
            <a:ext cx="2438400" cy="1143461"/>
          </a:xfrm>
          <a:prstGeom prst="roundRect">
            <a:avLst/>
          </a:prstGeom>
          <a:solidFill>
            <a:srgbClr val="6B05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Registration &amp; Login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9524230" y="4873880"/>
            <a:ext cx="2438401" cy="1143461"/>
          </a:xfrm>
          <a:prstGeom prst="roundRect">
            <a:avLst/>
          </a:prstGeom>
          <a:solidFill>
            <a:srgbClr val="00A6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Payment System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353196" y="373262"/>
            <a:ext cx="7762354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Functional Requirement Catalogue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9369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21" grpId="0" animBg="1"/>
      <p:bldP spid="22" grpId="0" animBg="1"/>
      <p:bldP spid="23" grpId="0" animBg="1"/>
      <p:bldP spid="2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7334097" y="2595717"/>
            <a:ext cx="3082413" cy="265471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Trader Interface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114896" y="1828801"/>
            <a:ext cx="2438401" cy="1079398"/>
          </a:xfrm>
          <a:prstGeom prst="roundRect">
            <a:avLst/>
          </a:prstGeom>
          <a:solidFill>
            <a:srgbClr val="0D2C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Registration for trader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525769" y="1828802"/>
            <a:ext cx="2438399" cy="1079398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Cart Functionality</a:t>
            </a:r>
            <a:endParaRPr lang="en-US" sz="2400" dirty="0"/>
          </a:p>
        </p:txBody>
      </p:sp>
      <p:sp>
        <p:nvSpPr>
          <p:cNvPr id="22" name="Rounded Rectangle 21"/>
          <p:cNvSpPr/>
          <p:nvPr/>
        </p:nvSpPr>
        <p:spPr>
          <a:xfrm>
            <a:off x="6114897" y="4873881"/>
            <a:ext cx="2438400" cy="1143461"/>
          </a:xfrm>
          <a:prstGeom prst="roundRect">
            <a:avLst/>
          </a:prstGeom>
          <a:solidFill>
            <a:srgbClr val="6B05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Login Portal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9524230" y="4873880"/>
            <a:ext cx="2438401" cy="1143461"/>
          </a:xfrm>
          <a:prstGeom prst="roundRect">
            <a:avLst/>
          </a:prstGeom>
          <a:solidFill>
            <a:srgbClr val="00A6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Report &amp; Accessibility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43" y="1204554"/>
            <a:ext cx="4601217" cy="51346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96059" y="264337"/>
            <a:ext cx="7762354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Functional Requirement Catalogue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743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21" grpId="0" animBg="1"/>
      <p:bldP spid="22" grpId="0" animBg="1"/>
      <p:bldP spid="23" grpId="0" animBg="1"/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53196" y="373262"/>
            <a:ext cx="7762354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Functional Requirement Catalogue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88" y="1504677"/>
            <a:ext cx="6205849" cy="48675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2" t="1506" r="23924" b="4517"/>
          <a:stretch/>
        </p:blipFill>
        <p:spPr>
          <a:xfrm>
            <a:off x="7964129" y="2614613"/>
            <a:ext cx="3156155" cy="3582474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8143721" y="1397824"/>
            <a:ext cx="2438401" cy="785812"/>
          </a:xfrm>
          <a:prstGeom prst="roundRect">
            <a:avLst/>
          </a:prstGeom>
          <a:solidFill>
            <a:srgbClr val="0D2C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Trader Interface</a:t>
            </a:r>
          </a:p>
        </p:txBody>
      </p:sp>
    </p:spTree>
    <p:extLst>
      <p:ext uri="{BB962C8B-B14F-4D97-AF65-F5344CB8AC3E}">
        <p14:creationId xmlns:p14="http://schemas.microsoft.com/office/powerpoint/2010/main" val="2590381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15603" y="383514"/>
            <a:ext cx="7598586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Functional Requirement Catalogue</a:t>
            </a:r>
            <a:endParaRPr lang="en-US" sz="4000" dirty="0"/>
          </a:p>
        </p:txBody>
      </p:sp>
      <p:sp>
        <p:nvSpPr>
          <p:cNvPr id="17" name="Rounded Rectangle 16"/>
          <p:cNvSpPr/>
          <p:nvPr/>
        </p:nvSpPr>
        <p:spPr>
          <a:xfrm>
            <a:off x="7334097" y="2595717"/>
            <a:ext cx="3082413" cy="265471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Management Interface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114896" y="1828801"/>
            <a:ext cx="2438401" cy="1079398"/>
          </a:xfrm>
          <a:prstGeom prst="roundRect">
            <a:avLst/>
          </a:prstGeom>
          <a:solidFill>
            <a:srgbClr val="0D2C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Management Dashboard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525769" y="1828802"/>
            <a:ext cx="2438399" cy="1079398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Login Privilege</a:t>
            </a:r>
            <a:endParaRPr lang="en-US" sz="2400" dirty="0"/>
          </a:p>
        </p:txBody>
      </p:sp>
      <p:sp>
        <p:nvSpPr>
          <p:cNvPr id="22" name="Rounded Rectangle 21"/>
          <p:cNvSpPr/>
          <p:nvPr/>
        </p:nvSpPr>
        <p:spPr>
          <a:xfrm>
            <a:off x="7656103" y="5250427"/>
            <a:ext cx="2438400" cy="1143461"/>
          </a:xfrm>
          <a:prstGeom prst="roundRect">
            <a:avLst/>
          </a:prstGeom>
          <a:solidFill>
            <a:srgbClr val="6B05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Management Accessibility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23" y="2100263"/>
            <a:ext cx="5102337" cy="418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1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 animBg="1"/>
      <p:bldP spid="20" grpId="0" animBg="1"/>
      <p:bldP spid="21" grpId="0" animBg="1"/>
      <p:bldP spid="2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Diagonal Corner Rectangle 7"/>
          <p:cNvSpPr/>
          <p:nvPr/>
        </p:nvSpPr>
        <p:spPr>
          <a:xfrm>
            <a:off x="6909517" y="2082001"/>
            <a:ext cx="2748833" cy="711440"/>
          </a:xfrm>
          <a:prstGeom prst="round2DiagRect">
            <a:avLst/>
          </a:prstGeom>
          <a:solidFill>
            <a:srgbClr val="2F734E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875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User Interface</a:t>
            </a:r>
            <a:endParaRPr lang="en-US" sz="3200" dirty="0"/>
          </a:p>
        </p:txBody>
      </p:sp>
      <p:sp>
        <p:nvSpPr>
          <p:cNvPr id="9" name="Round Diagonal Corner Rectangle 8"/>
          <p:cNvSpPr/>
          <p:nvPr/>
        </p:nvSpPr>
        <p:spPr>
          <a:xfrm>
            <a:off x="8486365" y="3419220"/>
            <a:ext cx="2586447" cy="914313"/>
          </a:xfrm>
          <a:prstGeom prst="round2DiagRect">
            <a:avLst/>
          </a:prstGeom>
          <a:solidFill>
            <a:schemeClr val="accent3">
              <a:lumMod val="5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875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Registration Interface</a:t>
            </a:r>
            <a:endParaRPr lang="en-US" sz="3200" dirty="0"/>
          </a:p>
        </p:txBody>
      </p:sp>
      <p:sp>
        <p:nvSpPr>
          <p:cNvPr id="11" name="Round Diagonal Corner Rectangle 10"/>
          <p:cNvSpPr/>
          <p:nvPr/>
        </p:nvSpPr>
        <p:spPr>
          <a:xfrm>
            <a:off x="8486366" y="4732165"/>
            <a:ext cx="2586446" cy="915819"/>
          </a:xfrm>
          <a:prstGeom prst="round2DiagRect">
            <a:avLst/>
          </a:prstGeom>
          <a:solidFill>
            <a:srgbClr val="153553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875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Login Interface</a:t>
            </a:r>
            <a:endParaRPr lang="en-US" sz="3200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7658101" y="2819059"/>
            <a:ext cx="2446" cy="2534603"/>
          </a:xfrm>
          <a:prstGeom prst="line">
            <a:avLst/>
          </a:prstGeom>
          <a:ln w="130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048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ight Arrow 12"/>
          <p:cNvSpPr/>
          <p:nvPr/>
        </p:nvSpPr>
        <p:spPr>
          <a:xfrm>
            <a:off x="7724128" y="3779020"/>
            <a:ext cx="641507" cy="2570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52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7724127" y="5110901"/>
            <a:ext cx="641507" cy="2570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52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15" y="1440358"/>
            <a:ext cx="5128194" cy="487203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353196" y="373262"/>
            <a:ext cx="7762354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Functional Requirement Catalogue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7628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3" grpId="0" animBg="1"/>
      <p:bldP spid="14" grpId="0" animBg="1"/>
      <p:bldP spid="1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77008" y="239683"/>
            <a:ext cx="8395767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Non Functional Requirement Catalogue</a:t>
            </a:r>
            <a:endParaRPr lang="en-US" sz="4000" dirty="0"/>
          </a:p>
        </p:txBody>
      </p:sp>
      <p:sp>
        <p:nvSpPr>
          <p:cNvPr id="8" name="Round Diagonal Corner Rectangle 7"/>
          <p:cNvSpPr/>
          <p:nvPr/>
        </p:nvSpPr>
        <p:spPr>
          <a:xfrm>
            <a:off x="6909517" y="2082001"/>
            <a:ext cx="3291758" cy="711440"/>
          </a:xfrm>
          <a:prstGeom prst="round2DiagRect">
            <a:avLst/>
          </a:prstGeom>
          <a:solidFill>
            <a:srgbClr val="2F734E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875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Non Functional</a:t>
            </a:r>
            <a:endParaRPr lang="en-US" sz="3200" dirty="0"/>
          </a:p>
        </p:txBody>
      </p:sp>
      <p:sp>
        <p:nvSpPr>
          <p:cNvPr id="9" name="Round Diagonal Corner Rectangle 8"/>
          <p:cNvSpPr/>
          <p:nvPr/>
        </p:nvSpPr>
        <p:spPr>
          <a:xfrm>
            <a:off x="8486365" y="3419220"/>
            <a:ext cx="2586448" cy="914313"/>
          </a:xfrm>
          <a:prstGeom prst="round2DiagRect">
            <a:avLst/>
          </a:prstGeom>
          <a:solidFill>
            <a:schemeClr val="accent3">
              <a:lumMod val="5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875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Web Interface</a:t>
            </a:r>
            <a:endParaRPr lang="en-US" sz="3200" dirty="0"/>
          </a:p>
        </p:txBody>
      </p:sp>
      <p:sp>
        <p:nvSpPr>
          <p:cNvPr id="11" name="Round Diagonal Corner Rectangle 10"/>
          <p:cNvSpPr/>
          <p:nvPr/>
        </p:nvSpPr>
        <p:spPr>
          <a:xfrm>
            <a:off x="8486365" y="4732165"/>
            <a:ext cx="2700747" cy="915819"/>
          </a:xfrm>
          <a:prstGeom prst="round2DiagRect">
            <a:avLst/>
          </a:prstGeom>
          <a:solidFill>
            <a:srgbClr val="153553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875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Miscellaneous Functions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7658101" y="2819059"/>
            <a:ext cx="2446" cy="2534603"/>
          </a:xfrm>
          <a:prstGeom prst="line">
            <a:avLst/>
          </a:prstGeom>
          <a:ln w="130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048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ight Arrow 12"/>
          <p:cNvSpPr/>
          <p:nvPr/>
        </p:nvSpPr>
        <p:spPr>
          <a:xfrm>
            <a:off x="7724128" y="3779020"/>
            <a:ext cx="641507" cy="2570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52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7724127" y="5110901"/>
            <a:ext cx="641507" cy="2570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52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38" y="1335794"/>
            <a:ext cx="53314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5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11" grpId="0" animBg="1"/>
      <p:bldP spid="13" grpId="0" animBg="1"/>
      <p:bldP spid="1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1C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 Diagonal Corner Rectangle 33"/>
          <p:cNvSpPr/>
          <p:nvPr/>
        </p:nvSpPr>
        <p:spPr>
          <a:xfrm>
            <a:off x="689371" y="1561592"/>
            <a:ext cx="4881435" cy="553883"/>
          </a:xfrm>
          <a:prstGeom prst="round2DiagRect">
            <a:avLst/>
          </a:prstGeom>
          <a:solidFill>
            <a:schemeClr val="accent4">
              <a:lumMod val="5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875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 Website Name : Taste Best</a:t>
            </a:r>
            <a:endParaRPr lang="en-US" sz="3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37" y="1449051"/>
            <a:ext cx="6073253" cy="573205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73383" y="352697"/>
            <a:ext cx="6858000" cy="80459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 prst="slope"/>
            </a:sp3d>
          </a:bodyPr>
          <a:lstStyle/>
          <a:p>
            <a:pPr algn="ctr"/>
            <a:r>
              <a:rPr lang="en-US" sz="4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alibri Light (Headings)"/>
                <a:ea typeface="Adobe Gothic Std B" panose="020B0800000000000000" pitchFamily="34" charset="-128"/>
              </a:rPr>
              <a:t>Website Logo and Name</a:t>
            </a:r>
            <a:endParaRPr lang="en-US" sz="4400" b="1" dirty="0">
              <a:solidFill>
                <a:srgbClr val="C00000"/>
              </a:solidFill>
              <a:latin typeface="Calibri Light (Headings)"/>
              <a:ea typeface="Adobe Gothic Std B" panose="020B0800000000000000" pitchFamily="34" charset="-128"/>
            </a:endParaRPr>
          </a:p>
        </p:txBody>
      </p:sp>
      <p:sp>
        <p:nvSpPr>
          <p:cNvPr id="10" name="Round Diagonal Corner Rectangle 9"/>
          <p:cNvSpPr/>
          <p:nvPr/>
        </p:nvSpPr>
        <p:spPr>
          <a:xfrm>
            <a:off x="7128384" y="1561591"/>
            <a:ext cx="4235967" cy="553883"/>
          </a:xfrm>
          <a:prstGeom prst="round2DiagRect">
            <a:avLst/>
          </a:prstGeom>
          <a:solidFill>
            <a:schemeClr val="accent4">
              <a:lumMod val="5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875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 Team Name : Team 2</a:t>
            </a:r>
            <a:endParaRPr lang="en-US" sz="3200" b="1" dirty="0"/>
          </a:p>
        </p:txBody>
      </p:sp>
      <p:pic>
        <p:nvPicPr>
          <p:cNvPr id="11" name="Picture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383" y="2646385"/>
            <a:ext cx="3951968" cy="362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34500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8" grpId="0" animBg="1"/>
      <p:bldP spid="1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E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6196" y="258962"/>
            <a:ext cx="5191492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Project Execution Phase</a:t>
            </a:r>
            <a:endParaRPr lang="en-US" sz="4000" dirty="0"/>
          </a:p>
        </p:txBody>
      </p:sp>
      <p:sp>
        <p:nvSpPr>
          <p:cNvPr id="34" name="Round Diagonal Corner Rectangle 33"/>
          <p:cNvSpPr/>
          <p:nvPr/>
        </p:nvSpPr>
        <p:spPr>
          <a:xfrm>
            <a:off x="4250274" y="1179382"/>
            <a:ext cx="3683335" cy="553883"/>
          </a:xfrm>
          <a:prstGeom prst="round2DiagRect">
            <a:avLst/>
          </a:prstGeom>
          <a:solidFill>
            <a:schemeClr val="accent4">
              <a:lumMod val="5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875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 Banner for Website</a:t>
            </a:r>
            <a:endParaRPr lang="en-US" sz="3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41" y="1945799"/>
            <a:ext cx="104902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6693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1C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09218" y="253488"/>
            <a:ext cx="5720532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Project Charter Version 1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3" y="1189321"/>
            <a:ext cx="6003694" cy="5564176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8409407" y="3678666"/>
            <a:ext cx="2040686" cy="12194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Project Scope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024550" y="2898155"/>
            <a:ext cx="1739852" cy="914400"/>
          </a:xfrm>
          <a:prstGeom prst="roundRect">
            <a:avLst/>
          </a:prstGeom>
          <a:solidFill>
            <a:srgbClr val="0D2C5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Main Objectives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0034405" y="2864866"/>
            <a:ext cx="1800544" cy="914399"/>
          </a:xfrm>
          <a:prstGeom prst="roundRect">
            <a:avLst/>
          </a:prstGeom>
          <a:solidFill>
            <a:srgbClr val="E71D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Management Interface</a:t>
            </a:r>
            <a:endParaRPr lang="en-US" sz="2400" dirty="0"/>
          </a:p>
        </p:txBody>
      </p:sp>
      <p:sp>
        <p:nvSpPr>
          <p:cNvPr id="11" name="Rounded Rectangle 10"/>
          <p:cNvSpPr/>
          <p:nvPr/>
        </p:nvSpPr>
        <p:spPr>
          <a:xfrm>
            <a:off x="7024550" y="4734762"/>
            <a:ext cx="1721767" cy="943897"/>
          </a:xfrm>
          <a:prstGeom prst="roundRect">
            <a:avLst/>
          </a:prstGeom>
          <a:solidFill>
            <a:srgbClr val="6B050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Customer Interface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467798" y="2194347"/>
            <a:ext cx="1685885" cy="914400"/>
          </a:xfrm>
          <a:prstGeom prst="roundRect">
            <a:avLst/>
          </a:prstGeom>
          <a:solidFill>
            <a:srgbClr val="09814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Trader Interface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0153683" y="4734762"/>
            <a:ext cx="1797198" cy="914400"/>
          </a:xfrm>
          <a:prstGeom prst="roundRect">
            <a:avLst/>
          </a:prstGeom>
          <a:solidFill>
            <a:srgbClr val="00A67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Major Deliverables</a:t>
            </a:r>
          </a:p>
        </p:txBody>
      </p:sp>
    </p:spTree>
    <p:extLst>
      <p:ext uri="{BB962C8B-B14F-4D97-AF65-F5344CB8AC3E}">
        <p14:creationId xmlns:p14="http://schemas.microsoft.com/office/powerpoint/2010/main" val="4883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E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6196" y="258962"/>
            <a:ext cx="5191492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Project Execution Phase</a:t>
            </a:r>
            <a:endParaRPr lang="en-US" sz="4000" dirty="0"/>
          </a:p>
        </p:txBody>
      </p:sp>
      <p:sp>
        <p:nvSpPr>
          <p:cNvPr id="34" name="Round Diagonal Corner Rectangle 33"/>
          <p:cNvSpPr/>
          <p:nvPr/>
        </p:nvSpPr>
        <p:spPr>
          <a:xfrm>
            <a:off x="4250274" y="1179382"/>
            <a:ext cx="3683335" cy="553883"/>
          </a:xfrm>
          <a:prstGeom prst="round2DiagRect">
            <a:avLst/>
          </a:prstGeom>
          <a:solidFill>
            <a:schemeClr val="accent4">
              <a:lumMod val="5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875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 Banner for Website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559" y="1945799"/>
            <a:ext cx="8420669" cy="461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351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1C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95055" y="321490"/>
            <a:ext cx="2695575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 Wireframe</a:t>
            </a:r>
            <a:endParaRPr lang="en-US" sz="4000" dirty="0"/>
          </a:p>
        </p:txBody>
      </p:sp>
      <p:sp>
        <p:nvSpPr>
          <p:cNvPr id="3" name="Rounded Rectangle 2"/>
          <p:cNvSpPr/>
          <p:nvPr/>
        </p:nvSpPr>
        <p:spPr>
          <a:xfrm>
            <a:off x="1942176" y="3052559"/>
            <a:ext cx="2752879" cy="164838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Wireframe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67411" y="2492473"/>
            <a:ext cx="1941864" cy="844677"/>
          </a:xfrm>
          <a:prstGeom prst="roundRect">
            <a:avLst/>
          </a:prstGeom>
          <a:solidFill>
            <a:srgbClr val="0D2C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Home Page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978678" y="2492472"/>
            <a:ext cx="2020067" cy="844678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Admin Dashboard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43845" y="4417601"/>
            <a:ext cx="1871977" cy="883982"/>
          </a:xfrm>
          <a:prstGeom prst="roundRect">
            <a:avLst/>
          </a:prstGeom>
          <a:solidFill>
            <a:srgbClr val="6B05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Registration/Login </a:t>
            </a:r>
            <a:r>
              <a:rPr lang="en-US" sz="2400" dirty="0" smtClean="0">
                <a:solidFill>
                  <a:schemeClr val="tx1"/>
                </a:solidFill>
              </a:rPr>
              <a:t>Page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978678" y="4417601"/>
            <a:ext cx="2020070" cy="883982"/>
          </a:xfrm>
          <a:prstGeom prst="roundRect">
            <a:avLst/>
          </a:prstGeom>
          <a:solidFill>
            <a:srgbClr val="00A6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Trader Page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485" y="1363094"/>
            <a:ext cx="4549115" cy="3054507"/>
          </a:xfrm>
          <a:prstGeom prst="rect">
            <a:avLst/>
          </a:prstGeom>
          <a:effectLst>
            <a:reflection blurRad="50800" stA="45000" endPos="48000" dist="50800" dir="5400000" sy="-100000" algn="bl" rotWithShape="0"/>
          </a:effectLst>
        </p:spPr>
      </p:pic>
      <p:sp>
        <p:nvSpPr>
          <p:cNvPr id="10" name="Rounded Rectangle 9"/>
          <p:cNvSpPr/>
          <p:nvPr/>
        </p:nvSpPr>
        <p:spPr>
          <a:xfrm>
            <a:off x="2244757" y="1798206"/>
            <a:ext cx="1941864" cy="844677"/>
          </a:xfrm>
          <a:prstGeom prst="roundRect">
            <a:avLst/>
          </a:prstGeom>
          <a:solidFill>
            <a:srgbClr val="8167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Product Page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314644" y="5097776"/>
            <a:ext cx="1871977" cy="88398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Trader Dashboard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74649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8" grpId="0" animBg="1"/>
      <p:bldP spid="10" grpId="0" animBg="1"/>
      <p:bldP spid="1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1C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5409" y="371937"/>
            <a:ext cx="5030323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 </a:t>
            </a:r>
            <a:r>
              <a:rPr lang="en-US" sz="3200" dirty="0" smtClean="0"/>
              <a:t>Wireframe for Home </a:t>
            </a:r>
            <a:r>
              <a:rPr lang="en-US" sz="4000" dirty="0" smtClean="0"/>
              <a:t>Page</a:t>
            </a:r>
            <a:endParaRPr lang="en-US" sz="4000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90" y="1213555"/>
            <a:ext cx="3821409" cy="56444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70609" y="371937"/>
            <a:ext cx="4990813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 </a:t>
            </a:r>
            <a:r>
              <a:rPr lang="en-US" sz="3200" dirty="0" smtClean="0"/>
              <a:t>Wireframe </a:t>
            </a:r>
            <a:r>
              <a:rPr lang="en-US" sz="3200" dirty="0" smtClean="0"/>
              <a:t>for Product Page</a:t>
            </a:r>
            <a:endParaRPr lang="en-US" sz="4000" dirty="0"/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454" y="1213554"/>
            <a:ext cx="4291330" cy="564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43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1C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13060" y="307203"/>
            <a:ext cx="8248540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 Wireframe for </a:t>
            </a:r>
            <a:r>
              <a:rPr lang="en-US" sz="4000" dirty="0" smtClean="0"/>
              <a:t>Registration/Login </a:t>
            </a:r>
            <a:r>
              <a:rPr lang="en-US" sz="4000" dirty="0" smtClean="0"/>
              <a:t>Page</a:t>
            </a:r>
            <a:endParaRPr lang="en-US" sz="4000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489" y="1202761"/>
            <a:ext cx="6502399" cy="549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2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1C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1820" y="262048"/>
            <a:ext cx="7069202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 Wireframe for </a:t>
            </a:r>
            <a:r>
              <a:rPr lang="en-US" sz="4000" dirty="0" smtClean="0"/>
              <a:t>Admin Dashboard</a:t>
            </a:r>
            <a:endParaRPr lang="en-US" sz="4000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133" y="1569156"/>
            <a:ext cx="8940800" cy="444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0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1C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3063" y="171737"/>
            <a:ext cx="5759691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 Wireframe for </a:t>
            </a:r>
            <a:r>
              <a:rPr lang="en-US" sz="4000" dirty="0" smtClean="0"/>
              <a:t>Trader Page</a:t>
            </a:r>
            <a:endParaRPr lang="en-US" sz="4000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63" y="1185334"/>
            <a:ext cx="4432600" cy="54976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158706" y="217903"/>
            <a:ext cx="4400248" cy="132343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 Wireframe for </a:t>
            </a:r>
            <a:r>
              <a:rPr lang="en-US" sz="4000" dirty="0" smtClean="0"/>
              <a:t>Trader Dashboard</a:t>
            </a:r>
            <a:endParaRPr lang="en-US" sz="4000" dirty="0"/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754" y="2003328"/>
            <a:ext cx="5708922" cy="350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5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6196" y="258962"/>
            <a:ext cx="5191492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Project Execution Phase</a:t>
            </a:r>
            <a:endParaRPr lang="en-US" sz="4000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676212" y="1543913"/>
            <a:ext cx="4042320" cy="1538748"/>
          </a:xfrm>
          <a:prstGeom prst="round2DiagRect">
            <a:avLst/>
          </a:prstGeom>
          <a:solidFill>
            <a:srgbClr val="2F734E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875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Product Development(Work In Progress)</a:t>
            </a:r>
            <a:endParaRPr lang="en-US" sz="3200" dirty="0"/>
          </a:p>
        </p:txBody>
      </p:sp>
      <p:sp>
        <p:nvSpPr>
          <p:cNvPr id="20" name="Round Diagonal Corner Rectangle 19"/>
          <p:cNvSpPr/>
          <p:nvPr/>
        </p:nvSpPr>
        <p:spPr>
          <a:xfrm>
            <a:off x="2697371" y="3728709"/>
            <a:ext cx="3556327" cy="913629"/>
          </a:xfrm>
          <a:prstGeom prst="round2DiagRect">
            <a:avLst/>
          </a:prstGeom>
          <a:solidFill>
            <a:schemeClr val="accent4">
              <a:lumMod val="5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875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Database Table in Oracle</a:t>
            </a:r>
            <a:endParaRPr lang="en-US" sz="3200" dirty="0"/>
          </a:p>
        </p:txBody>
      </p:sp>
      <p:sp>
        <p:nvSpPr>
          <p:cNvPr id="22" name="Round Diagonal Corner Rectangle 21"/>
          <p:cNvSpPr/>
          <p:nvPr/>
        </p:nvSpPr>
        <p:spPr>
          <a:xfrm>
            <a:off x="2697372" y="5041654"/>
            <a:ext cx="3530826" cy="915819"/>
          </a:xfrm>
          <a:prstGeom prst="round2DiagRect">
            <a:avLst/>
          </a:prstGeom>
          <a:solidFill>
            <a:srgbClr val="153553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875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Website Homepage</a:t>
            </a:r>
            <a:endParaRPr lang="en-US" sz="3200" dirty="0"/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1869108" y="3128548"/>
            <a:ext cx="2446" cy="2534603"/>
          </a:xfrm>
          <a:prstGeom prst="line">
            <a:avLst/>
          </a:prstGeom>
          <a:ln w="130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048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ight Arrow 24"/>
          <p:cNvSpPr/>
          <p:nvPr/>
        </p:nvSpPr>
        <p:spPr>
          <a:xfrm>
            <a:off x="1935135" y="4088509"/>
            <a:ext cx="641507" cy="2570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52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1935134" y="5476662"/>
            <a:ext cx="641507" cy="2570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52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148" y="2309256"/>
            <a:ext cx="4093698" cy="309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61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 animBg="1"/>
      <p:bldP spid="20" grpId="0" animBg="1"/>
      <p:bldP spid="22" grpId="0" animBg="1"/>
      <p:bldP spid="25" grpId="0" animBg="1"/>
      <p:bldP spid="2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6195" y="258962"/>
            <a:ext cx="4860013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 Product Development</a:t>
            </a:r>
            <a:endParaRPr lang="en-US" sz="4000" dirty="0"/>
          </a:p>
        </p:txBody>
      </p:sp>
      <p:sp>
        <p:nvSpPr>
          <p:cNvPr id="20" name="Round Diagonal Corner Rectangle 19"/>
          <p:cNvSpPr/>
          <p:nvPr/>
        </p:nvSpPr>
        <p:spPr>
          <a:xfrm>
            <a:off x="445869" y="635693"/>
            <a:ext cx="2058180" cy="662310"/>
          </a:xfrm>
          <a:prstGeom prst="round2DiagRect">
            <a:avLst/>
          </a:prstGeom>
          <a:solidFill>
            <a:schemeClr val="accent4">
              <a:lumMod val="5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875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User Table</a:t>
            </a:r>
            <a:endParaRPr lang="en-US" sz="3200" dirty="0"/>
          </a:p>
        </p:txBody>
      </p:sp>
      <p:pic>
        <p:nvPicPr>
          <p:cNvPr id="10" name="Picture 9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5" b="6015"/>
          <a:stretch/>
        </p:blipFill>
        <p:spPr>
          <a:xfrm>
            <a:off x="1294226" y="1547445"/>
            <a:ext cx="9748911" cy="497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07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6195" y="258962"/>
            <a:ext cx="4860013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 Product Development</a:t>
            </a:r>
            <a:endParaRPr lang="en-US" sz="4000" dirty="0"/>
          </a:p>
        </p:txBody>
      </p:sp>
      <p:sp>
        <p:nvSpPr>
          <p:cNvPr id="20" name="Round Diagonal Corner Rectangle 19"/>
          <p:cNvSpPr/>
          <p:nvPr/>
        </p:nvSpPr>
        <p:spPr>
          <a:xfrm>
            <a:off x="445869" y="635693"/>
            <a:ext cx="2058180" cy="662310"/>
          </a:xfrm>
          <a:prstGeom prst="round2DiagRect">
            <a:avLst/>
          </a:prstGeom>
          <a:solidFill>
            <a:schemeClr val="accent4">
              <a:lumMod val="5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875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Shop Table</a:t>
            </a:r>
            <a:endParaRPr lang="en-US" sz="3200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" t="10943" r="-444" b="4863"/>
          <a:stretch/>
        </p:blipFill>
        <p:spPr>
          <a:xfrm>
            <a:off x="1322362" y="1561514"/>
            <a:ext cx="9720776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5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6195" y="258962"/>
            <a:ext cx="4860013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 Product Development</a:t>
            </a:r>
            <a:endParaRPr lang="en-US" sz="4000" dirty="0"/>
          </a:p>
        </p:txBody>
      </p:sp>
      <p:sp>
        <p:nvSpPr>
          <p:cNvPr id="20" name="Round Diagonal Corner Rectangle 19"/>
          <p:cNvSpPr/>
          <p:nvPr/>
        </p:nvSpPr>
        <p:spPr>
          <a:xfrm>
            <a:off x="417732" y="699795"/>
            <a:ext cx="2845971" cy="662310"/>
          </a:xfrm>
          <a:prstGeom prst="round2DiagRect">
            <a:avLst/>
          </a:prstGeom>
          <a:solidFill>
            <a:schemeClr val="accent4">
              <a:lumMod val="5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875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Category Table</a:t>
            </a:r>
            <a:endParaRPr lang="en-US" sz="3200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57" b="17298"/>
          <a:stretch/>
        </p:blipFill>
        <p:spPr>
          <a:xfrm>
            <a:off x="1153550" y="1645920"/>
            <a:ext cx="10030265" cy="492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1C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09218" y="253488"/>
            <a:ext cx="5720532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Project Charter Version 1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40" y="3099783"/>
            <a:ext cx="6497355" cy="31834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934" y="2207623"/>
            <a:ext cx="4446449" cy="406254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93391" y="1605219"/>
            <a:ext cx="5264559" cy="850719"/>
          </a:xfrm>
          <a:prstGeom prst="rect">
            <a:avLst/>
          </a:prstGeom>
          <a:solidFill>
            <a:srgbClr val="816754"/>
          </a:solidFill>
          <a:ln>
            <a:solidFill>
              <a:srgbClr val="8167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Roles and Responsibilities</a:t>
            </a:r>
          </a:p>
          <a:p>
            <a:pPr algn="ctr"/>
            <a:r>
              <a:rPr lang="en-US" b="1" i="1" dirty="0" smtClean="0">
                <a:solidFill>
                  <a:schemeClr val="accent5">
                    <a:lumMod val="50000"/>
                  </a:schemeClr>
                </a:solidFill>
              </a:rPr>
              <a:t>                            A key factor for project completion</a:t>
            </a:r>
            <a:endParaRPr lang="en-US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20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6195" y="258962"/>
            <a:ext cx="4860013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 Product Development</a:t>
            </a:r>
            <a:endParaRPr lang="en-US" sz="4000" dirty="0"/>
          </a:p>
        </p:txBody>
      </p:sp>
      <p:sp>
        <p:nvSpPr>
          <p:cNvPr id="20" name="Round Diagonal Corner Rectangle 19"/>
          <p:cNvSpPr/>
          <p:nvPr/>
        </p:nvSpPr>
        <p:spPr>
          <a:xfrm>
            <a:off x="417732" y="699795"/>
            <a:ext cx="2845971" cy="662310"/>
          </a:xfrm>
          <a:prstGeom prst="round2DiagRect">
            <a:avLst/>
          </a:prstGeom>
          <a:solidFill>
            <a:schemeClr val="accent4">
              <a:lumMod val="5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875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Product Table</a:t>
            </a:r>
            <a:endParaRPr lang="en-US" sz="3200" dirty="0"/>
          </a:p>
        </p:txBody>
      </p:sp>
      <p:pic>
        <p:nvPicPr>
          <p:cNvPr id="5" name="Picture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2" b="4071"/>
          <a:stretch/>
        </p:blipFill>
        <p:spPr>
          <a:xfrm>
            <a:off x="815926" y="1631852"/>
            <a:ext cx="10649243" cy="49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68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6195" y="258962"/>
            <a:ext cx="4860013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 Product Development</a:t>
            </a:r>
            <a:endParaRPr lang="en-US" sz="4000" dirty="0"/>
          </a:p>
        </p:txBody>
      </p:sp>
      <p:sp>
        <p:nvSpPr>
          <p:cNvPr id="20" name="Round Diagonal Corner Rectangle 19"/>
          <p:cNvSpPr/>
          <p:nvPr/>
        </p:nvSpPr>
        <p:spPr>
          <a:xfrm>
            <a:off x="417732" y="699795"/>
            <a:ext cx="2845971" cy="662310"/>
          </a:xfrm>
          <a:prstGeom prst="round2DiagRect">
            <a:avLst/>
          </a:prstGeom>
          <a:solidFill>
            <a:schemeClr val="accent4">
              <a:lumMod val="5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875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Discount Table</a:t>
            </a:r>
            <a:endParaRPr lang="en-US" sz="3200" dirty="0"/>
          </a:p>
        </p:txBody>
      </p:sp>
      <p:pic>
        <p:nvPicPr>
          <p:cNvPr id="6" name="Picture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95" b="22122"/>
          <a:stretch/>
        </p:blipFill>
        <p:spPr>
          <a:xfrm>
            <a:off x="928468" y="1716258"/>
            <a:ext cx="10480432" cy="483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1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6195" y="258962"/>
            <a:ext cx="4860013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 Product Development</a:t>
            </a:r>
            <a:endParaRPr lang="en-US" sz="4000" dirty="0"/>
          </a:p>
        </p:txBody>
      </p:sp>
      <p:sp>
        <p:nvSpPr>
          <p:cNvPr id="20" name="Round Diagonal Corner Rectangle 19"/>
          <p:cNvSpPr/>
          <p:nvPr/>
        </p:nvSpPr>
        <p:spPr>
          <a:xfrm>
            <a:off x="417733" y="699795"/>
            <a:ext cx="2142588" cy="662310"/>
          </a:xfrm>
          <a:prstGeom prst="round2DiagRect">
            <a:avLst/>
          </a:prstGeom>
          <a:solidFill>
            <a:schemeClr val="accent4">
              <a:lumMod val="5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875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Cart Table</a:t>
            </a:r>
            <a:endParaRPr lang="en-US" sz="3200" dirty="0"/>
          </a:p>
        </p:txBody>
      </p:sp>
      <p:pic>
        <p:nvPicPr>
          <p:cNvPr id="5" name="Picture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5" b="25067"/>
          <a:stretch/>
        </p:blipFill>
        <p:spPr>
          <a:xfrm>
            <a:off x="858131" y="1941342"/>
            <a:ext cx="10536700" cy="447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6195" y="258962"/>
            <a:ext cx="4860013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 Product Development</a:t>
            </a:r>
            <a:endParaRPr lang="en-US" sz="4000" dirty="0"/>
          </a:p>
        </p:txBody>
      </p:sp>
      <p:sp>
        <p:nvSpPr>
          <p:cNvPr id="20" name="Round Diagonal Corner Rectangle 19"/>
          <p:cNvSpPr/>
          <p:nvPr/>
        </p:nvSpPr>
        <p:spPr>
          <a:xfrm>
            <a:off x="417732" y="699795"/>
            <a:ext cx="2226993" cy="662310"/>
          </a:xfrm>
          <a:prstGeom prst="round2DiagRect">
            <a:avLst/>
          </a:prstGeom>
          <a:solidFill>
            <a:schemeClr val="accent4">
              <a:lumMod val="5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875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Order Table</a:t>
            </a:r>
            <a:endParaRPr lang="en-US" sz="3200" dirty="0"/>
          </a:p>
        </p:txBody>
      </p:sp>
      <p:pic>
        <p:nvPicPr>
          <p:cNvPr id="6" name="Picture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66" b="16227"/>
          <a:stretch/>
        </p:blipFill>
        <p:spPr>
          <a:xfrm>
            <a:off x="1069145" y="1716259"/>
            <a:ext cx="9959926" cy="474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1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6195" y="258962"/>
            <a:ext cx="4860013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 Product Development</a:t>
            </a:r>
            <a:endParaRPr lang="en-US" sz="4000" dirty="0"/>
          </a:p>
        </p:txBody>
      </p:sp>
      <p:sp>
        <p:nvSpPr>
          <p:cNvPr id="20" name="Round Diagonal Corner Rectangle 19"/>
          <p:cNvSpPr/>
          <p:nvPr/>
        </p:nvSpPr>
        <p:spPr>
          <a:xfrm>
            <a:off x="417732" y="699795"/>
            <a:ext cx="2677160" cy="662310"/>
          </a:xfrm>
          <a:prstGeom prst="round2DiagRect">
            <a:avLst/>
          </a:prstGeom>
          <a:solidFill>
            <a:schemeClr val="accent4">
              <a:lumMod val="5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875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Payment Table</a:t>
            </a:r>
            <a:endParaRPr lang="en-US" sz="3200" dirty="0"/>
          </a:p>
        </p:txBody>
      </p:sp>
      <p:pic>
        <p:nvPicPr>
          <p:cNvPr id="5" name="Picture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65" b="24223"/>
          <a:stretch/>
        </p:blipFill>
        <p:spPr>
          <a:xfrm>
            <a:off x="872198" y="1800665"/>
            <a:ext cx="10424159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64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6195" y="258962"/>
            <a:ext cx="4860013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 Product Development</a:t>
            </a:r>
            <a:endParaRPr lang="en-US" sz="4000" dirty="0"/>
          </a:p>
        </p:txBody>
      </p:sp>
      <p:sp>
        <p:nvSpPr>
          <p:cNvPr id="20" name="Round Diagonal Corner Rectangle 19"/>
          <p:cNvSpPr/>
          <p:nvPr/>
        </p:nvSpPr>
        <p:spPr>
          <a:xfrm>
            <a:off x="248919" y="1149962"/>
            <a:ext cx="3830711" cy="662310"/>
          </a:xfrm>
          <a:prstGeom prst="round2DiagRect">
            <a:avLst/>
          </a:prstGeom>
          <a:solidFill>
            <a:schemeClr val="accent4">
              <a:lumMod val="5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875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Collection Slot Table</a:t>
            </a:r>
            <a:endParaRPr lang="en-US" sz="3200" dirty="0"/>
          </a:p>
        </p:txBody>
      </p:sp>
      <p:pic>
        <p:nvPicPr>
          <p:cNvPr id="6" name="Picture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6" b="24562"/>
          <a:stretch/>
        </p:blipFill>
        <p:spPr>
          <a:xfrm>
            <a:off x="1167618" y="1995386"/>
            <a:ext cx="9692640" cy="451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99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28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70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1C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09218" y="253488"/>
            <a:ext cx="5720532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Project Charter Version 2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3" y="1793013"/>
            <a:ext cx="6926171" cy="41767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85"/>
          <a:stretch/>
        </p:blipFill>
        <p:spPr>
          <a:xfrm>
            <a:off x="8284709" y="3334192"/>
            <a:ext cx="3357563" cy="3053545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8547599" y="1540360"/>
            <a:ext cx="2622777" cy="1214846"/>
          </a:xfrm>
          <a:prstGeom prst="wedgeRoundRectCallou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Version Control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9258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E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29062" y="253488"/>
            <a:ext cx="4886325" cy="70788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Project Planning Phase</a:t>
            </a:r>
            <a:endParaRPr lang="en-US" sz="4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8348">
            <a:off x="7366732" y="1585046"/>
            <a:ext cx="4709522" cy="3844349"/>
          </a:xfrm>
          <a:prstGeom prst="rect">
            <a:avLst/>
          </a:prstGeom>
          <a:effectLst>
            <a:outerShdw blurRad="50800" dist="50800" dir="5400000" sx="58000" sy="58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4" name="Round Diagonal Corner Rectangle 33"/>
          <p:cNvSpPr/>
          <p:nvPr/>
        </p:nvSpPr>
        <p:spPr>
          <a:xfrm>
            <a:off x="1924046" y="1520091"/>
            <a:ext cx="3619503" cy="796834"/>
          </a:xfrm>
          <a:prstGeom prst="round2DiagRect">
            <a:avLst/>
          </a:prstGeom>
          <a:solidFill>
            <a:srgbClr val="7D050E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875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Planning Phase</a:t>
            </a:r>
            <a:endParaRPr lang="en-US" sz="4000" b="1" dirty="0"/>
          </a:p>
        </p:txBody>
      </p:sp>
      <p:sp>
        <p:nvSpPr>
          <p:cNvPr id="36" name="Round Diagonal Corner Rectangle 35"/>
          <p:cNvSpPr/>
          <p:nvPr/>
        </p:nvSpPr>
        <p:spPr>
          <a:xfrm>
            <a:off x="5045937" y="3274058"/>
            <a:ext cx="2136128" cy="866867"/>
          </a:xfrm>
          <a:prstGeom prst="round2DiagRect">
            <a:avLst/>
          </a:prstGeom>
          <a:solidFill>
            <a:schemeClr val="accent4">
              <a:lumMod val="5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875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Skill Audit</a:t>
            </a:r>
            <a:endParaRPr lang="en-US" sz="3200" dirty="0"/>
          </a:p>
        </p:txBody>
      </p:sp>
      <p:sp>
        <p:nvSpPr>
          <p:cNvPr id="37" name="Round Diagonal Corner Rectangle 36"/>
          <p:cNvSpPr/>
          <p:nvPr/>
        </p:nvSpPr>
        <p:spPr>
          <a:xfrm>
            <a:off x="535577" y="2689810"/>
            <a:ext cx="2276612" cy="941663"/>
          </a:xfrm>
          <a:prstGeom prst="round2DiagRect">
            <a:avLst/>
          </a:prstGeom>
          <a:solidFill>
            <a:schemeClr val="accent3">
              <a:lumMod val="5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875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Belbin’s Analysis</a:t>
            </a:r>
            <a:endParaRPr lang="en-US" sz="3200" dirty="0"/>
          </a:p>
        </p:txBody>
      </p:sp>
      <p:sp>
        <p:nvSpPr>
          <p:cNvPr id="38" name="Round Diagonal Corner Rectangle 37"/>
          <p:cNvSpPr/>
          <p:nvPr/>
        </p:nvSpPr>
        <p:spPr>
          <a:xfrm>
            <a:off x="5045935" y="5329375"/>
            <a:ext cx="2935471" cy="1032235"/>
          </a:xfrm>
          <a:prstGeom prst="round2DiagRect">
            <a:avLst/>
          </a:prstGeom>
          <a:solidFill>
            <a:srgbClr val="153553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875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Communication Tools</a:t>
            </a:r>
            <a:endParaRPr lang="en-US" sz="3200" dirty="0"/>
          </a:p>
        </p:txBody>
      </p:sp>
      <p:sp>
        <p:nvSpPr>
          <p:cNvPr id="39" name="Round Diagonal Corner Rectangle 38"/>
          <p:cNvSpPr/>
          <p:nvPr/>
        </p:nvSpPr>
        <p:spPr>
          <a:xfrm>
            <a:off x="535577" y="4522687"/>
            <a:ext cx="2187852" cy="911462"/>
          </a:xfrm>
          <a:prstGeom prst="round2DiagRect">
            <a:avLst/>
          </a:prstGeom>
          <a:solidFill>
            <a:schemeClr val="accent2">
              <a:lumMod val="5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875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MS Project</a:t>
            </a:r>
            <a:endParaRPr lang="en-US" sz="3200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3929062" y="2316925"/>
            <a:ext cx="0" cy="3598100"/>
          </a:xfrm>
          <a:prstGeom prst="line">
            <a:avLst/>
          </a:prstGeom>
          <a:ln w="130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048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ight Arrow 41"/>
          <p:cNvSpPr/>
          <p:nvPr/>
        </p:nvSpPr>
        <p:spPr>
          <a:xfrm>
            <a:off x="4001724" y="3507220"/>
            <a:ext cx="942975" cy="27896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52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>
            <a:off x="3995952" y="5696625"/>
            <a:ext cx="942975" cy="27896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52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/>
          <p:cNvSpPr/>
          <p:nvPr/>
        </p:nvSpPr>
        <p:spPr>
          <a:xfrm rot="10800000">
            <a:off x="2913426" y="2948744"/>
            <a:ext cx="942975" cy="27896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52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/>
          <p:cNvSpPr/>
          <p:nvPr/>
        </p:nvSpPr>
        <p:spPr>
          <a:xfrm rot="10800000">
            <a:off x="2897327" y="4781620"/>
            <a:ext cx="942975" cy="27896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52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06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4" grpId="0" animBg="1"/>
      <p:bldP spid="36" grpId="0" animBg="1"/>
      <p:bldP spid="37" grpId="0" animBg="1"/>
      <p:bldP spid="38" grpId="0" animBg="1"/>
      <p:bldP spid="39" grpId="0" animBg="1"/>
      <p:bldP spid="42" grpId="0" animBg="1"/>
      <p:bldP spid="43" grpId="0" animBg="1"/>
      <p:bldP spid="44" grpId="0" animBg="1"/>
      <p:bldP spid="4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1451</TotalTime>
  <Words>968</Words>
  <Application>Microsoft Office PowerPoint</Application>
  <PresentationFormat>Widescreen</PresentationFormat>
  <Paragraphs>263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3" baseType="lpstr">
      <vt:lpstr>Adobe Gothic Std B</vt:lpstr>
      <vt:lpstr>Adobe Caslon Pro</vt:lpstr>
      <vt:lpstr>Arial</vt:lpstr>
      <vt:lpstr>Calibri</vt:lpstr>
      <vt:lpstr>Calibri Light</vt:lpstr>
      <vt:lpstr>Calibri Light (Headings)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Deftones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ghimiresabdika343@gmail.com</dc:creator>
  <cp:lastModifiedBy>ghimiresabdika343@gmail.com</cp:lastModifiedBy>
  <cp:revision>209</cp:revision>
  <dcterms:created xsi:type="dcterms:W3CDTF">2019-02-14T17:15:38Z</dcterms:created>
  <dcterms:modified xsi:type="dcterms:W3CDTF">2020-03-24T16:47:34Z</dcterms:modified>
</cp:coreProperties>
</file>